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9" r:id="rId2"/>
    <p:sldId id="281" r:id="rId3"/>
    <p:sldId id="261" r:id="rId4"/>
    <p:sldId id="282" r:id="rId5"/>
    <p:sldId id="262" r:id="rId6"/>
    <p:sldId id="287" r:id="rId7"/>
    <p:sldId id="284" r:id="rId8"/>
    <p:sldId id="286" r:id="rId9"/>
    <p:sldId id="275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79CC93D-E52E-4D84-901B-11D7331DD495}">
          <p14:sldIdLst>
            <p14:sldId id="259"/>
          </p14:sldIdLst>
        </p14:section>
        <p14:section name="Обзор и цели" id="{ABA716BF-3A5C-4ADB-94C9-CFEF84EBA240}">
          <p14:sldIdLst>
            <p14:sldId id="281"/>
            <p14:sldId id="261"/>
            <p14:sldId id="282"/>
            <p14:sldId id="262"/>
            <p14:sldId id="287"/>
            <p14:sldId id="284"/>
          </p14:sldIdLst>
        </p14:section>
        <p14:section name="Раздел 1" id="{6D9936A3-3945-4757-BC8B-B5C252D8E036}">
          <p14:sldIdLst>
            <p14:sldId id="286"/>
            <p14:sldId id="275"/>
            <p14:sldId id="267"/>
          </p14:sldIdLst>
        </p14:section>
        <p14:section name="Образцы слайдов для визуальных элементов" id="{BAB3A466-96C9-4230-9978-795378D75699}">
          <p14:sldIdLst/>
        </p14:section>
        <p14:section name="Пример" id="{8C0305C9-B152-4FBA-A789-FE1976D53990}">
          <p14:sldIdLst/>
        </p14:section>
        <p14:section name="Заключение и итог" id="{790CEF5B-569A-4C2F-BED5-750B08C0E5AD}">
          <p14:sldIdLst/>
        </p14:section>
        <p14:section name="Приложение" id="{3F78B471-41DA-46F2-A8E4-97E471896AB3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77" d="100"/>
          <a:sy n="7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ru-RU" sz="4400" dirty="0"/>
            <a:t>1</a:t>
          </a: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ru-RU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ru-RU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ru-RU" sz="4400" dirty="0"/>
            <a:t>2</a:t>
          </a: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ru-RU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ru-RU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ru-RU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Бустерная</a:t>
          </a:r>
          <a:r>
            <a:rPr lang="ru-RU" sz="3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станция с фиксированной частотой вращения</a:t>
          </a:r>
          <a:endParaRPr lang="ru-RU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ru-RU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ru-RU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ru-RU" sz="4400" dirty="0"/>
            <a:t>3</a:t>
          </a: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ru-RU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ru-RU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ru-RU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Бустерная</a:t>
          </a:r>
          <a:r>
            <a: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станция с частотным регулятором</a:t>
          </a:r>
          <a:endParaRPr lang="ru-RU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ru-RU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ru-RU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Насос с частотным преобразователем</a:t>
          </a:r>
          <a:endParaRPr lang="ru-RU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ru-RU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ru-RU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ru-RU"/>
        </a:p>
      </dgm:t>
    </dgm:pt>
    <dgm:pt modelId="{7E429971-BC57-430F-BB25-C0574E5E39E3}" type="pres">
      <dgm:prSet presAssocID="{74EE5CD8-078F-4590-BF9C-A341A294A016}" presName="parentText" presStyleLbl="node1" presStyleIdx="0" presStyleCnt="3" custScaleY="111428" custLinFactNeighborX="-6" custLinFactNeighborY="5169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 custScaleY="14059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ru-RU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ru-RU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 custScaleY="122860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ru-RU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ru-RU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ScaleY="124069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ru-RU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2882128" y="-1796225"/>
          <a:ext cx="1417235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Насос с частотным преобразователем</a:t>
          </a:r>
          <a:endParaRPr lang="ru-RU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2" y="301"/>
        <a:ext cx="5010287" cy="1417235"/>
      </dsp:txXfrm>
    </dsp:sp>
    <dsp:sp modelId="{7E429971-BC57-430F-BB25-C0574E5E39E3}">
      <dsp:nvSpPr>
        <dsp:cNvPr id="0" name=""/>
        <dsp:cNvSpPr/>
      </dsp:nvSpPr>
      <dsp:spPr>
        <a:xfrm>
          <a:off x="0" y="72011"/>
          <a:ext cx="1085492" cy="1404079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/>
            <a:t>1</a:t>
          </a:r>
        </a:p>
      </dsp:txBody>
      <dsp:txXfrm>
        <a:off x="52989" y="125000"/>
        <a:ext cx="979514" cy="1298101"/>
      </dsp:txXfrm>
    </dsp:sp>
    <dsp:sp modelId="{B37A5355-225B-4C6F-AED7-6C620F99EECC}">
      <dsp:nvSpPr>
        <dsp:cNvPr id="0" name=""/>
        <dsp:cNvSpPr/>
      </dsp:nvSpPr>
      <dsp:spPr>
        <a:xfrm rot="5400000">
          <a:off x="2971493" y="-394565"/>
          <a:ext cx="1238505" cy="5010287"/>
        </a:xfrm>
        <a:prstGeom prst="rect">
          <a:avLst/>
        </a:prstGeom>
        <a:solidFill>
          <a:schemeClr val="accent3">
            <a:tint val="40000"/>
            <a:alpha val="90000"/>
            <a:hueOff val="5358425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5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Бустерная</a:t>
          </a:r>
          <a:r>
            <a:rPr lang="ru-RU" sz="3200" kern="1200" baseline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станция с фиксированной частотой вращения</a:t>
          </a:r>
          <a:endParaRPr lang="ru-RU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2" y="1491326"/>
        <a:ext cx="5010287" cy="1238505"/>
      </dsp:txXfrm>
    </dsp:sp>
    <dsp:sp modelId="{C04276DC-EE64-470A-B8BC-09067B8045FA}">
      <dsp:nvSpPr>
        <dsp:cNvPr id="0" name=""/>
        <dsp:cNvSpPr/>
      </dsp:nvSpPr>
      <dsp:spPr>
        <a:xfrm>
          <a:off x="109" y="1480539"/>
          <a:ext cx="1085492" cy="1260078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/>
            <a:t>2</a:t>
          </a:r>
        </a:p>
      </dsp:txBody>
      <dsp:txXfrm>
        <a:off x="53098" y="1533528"/>
        <a:ext cx="979514" cy="1154100"/>
      </dsp:txXfrm>
    </dsp:sp>
    <dsp:sp modelId="{C7C3E6FD-D83F-4BDA-907E-B5EE041DA931}">
      <dsp:nvSpPr>
        <dsp:cNvPr id="0" name=""/>
        <dsp:cNvSpPr/>
      </dsp:nvSpPr>
      <dsp:spPr>
        <a:xfrm rot="5400000">
          <a:off x="2965399" y="928516"/>
          <a:ext cx="1250693" cy="5010287"/>
        </a:xfrm>
        <a:prstGeom prst="rect">
          <a:avLst/>
        </a:prstGeom>
        <a:solidFill>
          <a:schemeClr val="accent3">
            <a:tint val="40000"/>
            <a:alpha val="90000"/>
            <a:hueOff val="10716850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0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32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Бустерная</a:t>
          </a:r>
          <a:r>
            <a:rPr lang="ru-RU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станция с частотным регулятором</a:t>
          </a:r>
          <a:endParaRPr lang="ru-RU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2" y="2808313"/>
        <a:ext cx="5010287" cy="1250693"/>
      </dsp:txXfrm>
    </dsp:sp>
    <dsp:sp modelId="{F5034101-5B7D-4FE7-B47A-5A48CF39606B}">
      <dsp:nvSpPr>
        <dsp:cNvPr id="0" name=""/>
        <dsp:cNvSpPr/>
      </dsp:nvSpPr>
      <dsp:spPr>
        <a:xfrm>
          <a:off x="109" y="2803621"/>
          <a:ext cx="1085492" cy="1260078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/>
            <a:t>3</a:t>
          </a:r>
        </a:p>
      </dsp:txBody>
      <dsp:txXfrm>
        <a:off x="53098" y="2856610"/>
        <a:ext cx="979514" cy="11541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ru-RU"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ru-RU" sz="1200"/>
            </a:lvl1pPr>
          </a:lstStyle>
          <a:p>
            <a:fld id="{D83FDC75-7F73-4A4A-A77C-09AADF00E0EA}" type="datetimeFigureOut">
              <a:rPr lang="ru-RU" smtClean="0"/>
              <a:pPr/>
              <a:t>17.12.2013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ru-RU" sz="1200"/>
            </a:lvl1pPr>
          </a:lstStyle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ru-RU" sz="1200"/>
            </a:lvl1pPr>
          </a:lstStyle>
          <a:p>
            <a:fld id="{459226BF-1F13-42D3-80DC-373E7ADD1EB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612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ru-RU" sz="1200"/>
            </a:lvl1pPr>
          </a:lstStyle>
          <a:p>
            <a:fld id="{48AEF76B-3757-4A0B-AF93-28494465C1DD}" type="datetimeFigureOut">
              <a:pPr/>
              <a:t>12/17/2009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ru-RU"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ru-RU" sz="1200"/>
            </a:lvl1pPr>
          </a:lstStyle>
          <a:p>
            <a:fld id="{75693FD4-8F83-4EF7-AC3F-0DC0388986B0}" type="slidenum"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0300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ru-RU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r>
              <a:rPr lang="ru-RU" dirty="0" smtClean="0"/>
              <a:t>Этот шаблон можно использовать как начальный файл для представления учебных материалов группе слушателей.</a:t>
            </a:r>
          </a:p>
          <a:p>
            <a:endParaRPr lang="ru-RU" dirty="0" smtClean="0"/>
          </a:p>
          <a:p>
            <a:pPr lvl="0"/>
            <a:r>
              <a:rPr lang="ru-RU" sz="1200" b="1" dirty="0" smtClean="0"/>
              <a:t>Разделы</a:t>
            </a:r>
            <a:endParaRPr lang="ru-RU" sz="1200" b="0" dirty="0" smtClean="0"/>
          </a:p>
          <a:p>
            <a:pPr lvl="0"/>
            <a:r>
              <a:rPr lang="ru-RU" sz="1200" b="0" dirty="0" smtClean="0"/>
              <a:t>Для добавления разделов щелкните слайд правой кнопкой мыши.</a:t>
            </a:r>
            <a:r>
              <a:rPr lang="ru-RU" sz="1200" b="0" baseline="0" dirty="0" smtClean="0"/>
              <a:t> Разделы позволяют упорядочить слайды и организовать совместную работу нескольких авторов.</a:t>
            </a:r>
            <a:endParaRPr lang="ru-RU" sz="1200" b="0" dirty="0" smtClean="0"/>
          </a:p>
          <a:p>
            <a:pPr lvl="0"/>
            <a:endParaRPr lang="ru-RU" sz="1200" b="1" dirty="0" smtClean="0"/>
          </a:p>
          <a:p>
            <a:pPr lvl="0"/>
            <a:r>
              <a:rPr lang="ru-RU" sz="1200" b="1" dirty="0" smtClean="0"/>
              <a:t>Заметки</a:t>
            </a:r>
          </a:p>
          <a:p>
            <a:pPr lvl="0"/>
            <a:r>
              <a:rPr lang="ru-RU" sz="1200" dirty="0" smtClean="0"/>
              <a:t>Используйте раздел заметок для размещения заметок докладчика или дополнительных сведений для аудитории.</a:t>
            </a:r>
            <a:r>
              <a:rPr lang="ru-RU" sz="1200" baseline="0" dirty="0" smtClean="0"/>
              <a:t> Во время воспроизведения презентации эти заметки отображаются в представлении презентации. </a:t>
            </a:r>
          </a:p>
          <a:p>
            <a:pPr lvl="0">
              <a:buFontTx/>
              <a:buNone/>
            </a:pPr>
            <a:r>
              <a:rPr lang="ru-RU" sz="1200" dirty="0" smtClean="0"/>
              <a:t>Обращайте внимание на размер шрифта (важно обеспечить различимость при ослабленном зрении, видеосъемке и чтении с экрана)</a:t>
            </a:r>
          </a:p>
          <a:p>
            <a:pPr lvl="0"/>
            <a:endParaRPr lang="ru-RU" sz="1200" dirty="0" smtClean="0"/>
          </a:p>
          <a:p>
            <a:pPr lvl="0">
              <a:buFontTx/>
              <a:buNone/>
            </a:pPr>
            <a:r>
              <a:rPr lang="ru-RU" sz="1200" b="1" dirty="0" smtClean="0"/>
              <a:t>Сочетаемые цвета </a:t>
            </a:r>
          </a:p>
          <a:p>
            <a:pPr lvl="0">
              <a:buFontTx/>
              <a:buNone/>
            </a:pPr>
            <a:r>
              <a:rPr lang="ru-RU" sz="1200" dirty="0" smtClean="0"/>
              <a:t>Обратите особое внимание на графики, диаграммы и надписи.</a:t>
            </a:r>
            <a:r>
              <a:rPr lang="ru-RU" sz="1200" baseline="0" dirty="0" smtClean="0"/>
              <a:t> </a:t>
            </a:r>
            <a:endParaRPr lang="ru-RU" sz="1200" dirty="0" smtClean="0"/>
          </a:p>
          <a:p>
            <a:pPr lvl="0"/>
            <a:r>
              <a:rPr lang="ru-RU" sz="1200" dirty="0" smtClean="0"/>
              <a:t>Учтите, что печать будет выполняться </a:t>
            </a:r>
            <a:r>
              <a:rPr lang="ru-RU" sz="1200" dirty="0" err="1" smtClean="0"/>
              <a:t>в черно-белом режиме или в оттенках серого</a:t>
            </a:r>
            <a:r>
              <a:rPr lang="ru-RU" sz="1200" dirty="0" smtClean="0"/>
              <a:t>. Выполните пробную печать, чтобы убедиться в сохранении разницы между цветами при печати </a:t>
            </a:r>
            <a:r>
              <a:rPr lang="ru-RU" sz="1200" dirty="0" err="1" smtClean="0"/>
              <a:t>в черно-белом режиме или в оттенках серого</a:t>
            </a:r>
            <a:r>
              <a:rPr lang="ru-RU" sz="1200" dirty="0" smtClean="0"/>
              <a:t>.</a:t>
            </a:r>
          </a:p>
          <a:p>
            <a:pPr lvl="0">
              <a:buFontTx/>
              <a:buNone/>
            </a:pPr>
            <a:endParaRPr lang="ru-RU" sz="1200" dirty="0" smtClean="0"/>
          </a:p>
          <a:p>
            <a:pPr lvl="0">
              <a:buFontTx/>
              <a:buNone/>
            </a:pPr>
            <a:r>
              <a:rPr lang="ru-RU" sz="1200" b="1" dirty="0" smtClean="0"/>
              <a:t>Диаграммы, таблицы и графики</a:t>
            </a:r>
          </a:p>
          <a:p>
            <a:pPr lvl="0"/>
            <a:r>
              <a:rPr lang="ru-RU" sz="1200" dirty="0" smtClean="0"/>
              <a:t>Не усложняйте восприятие: по возможности используйте согласованные, простые стили и цвета.</a:t>
            </a:r>
          </a:p>
          <a:p>
            <a:pPr lvl="0"/>
            <a:r>
              <a:rPr lang="ru-RU" sz="1200" dirty="0" smtClean="0"/>
              <a:t>Снабдите все диаграммы и таблицы подписями.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r>
              <a:rPr lang="ru-RU" sz="1200" dirty="0" smtClean="0"/>
              <a:t>Это другой параметр</a:t>
            </a:r>
            <a:r>
              <a:rPr lang="ru-RU" sz="1200" baseline="0" dirty="0" smtClean="0"/>
              <a:t> для обзорных слайдов, использующих переходы.</a:t>
            </a:r>
            <a:endParaRPr lang="ru-RU" sz="1200" dirty="0" smtClean="0"/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dirty="0" smtClean="0"/>
              <a:t>Дайте краткий обзор презентации.</a:t>
            </a:r>
            <a:r>
              <a:rPr lang="ru-RU" baseline="0" dirty="0" smtClean="0"/>
              <a:t> О</a:t>
            </a:r>
            <a:r>
              <a:rPr lang="ru-RU" dirty="0" smtClean="0"/>
              <a:t>пишите главную суть презентации и обоснуйте ее важность.</a:t>
            </a:r>
          </a:p>
          <a:p>
            <a:pPr>
              <a:lnSpc>
                <a:spcPct val="80000"/>
              </a:lnSpc>
            </a:pPr>
            <a:r>
              <a:rPr lang="ru-RU" dirty="0" smtClean="0"/>
              <a:t>Представьте каждую из основных тем.</a:t>
            </a:r>
          </a:p>
          <a:p>
            <a:r>
              <a:rPr lang="ru-RU" dirty="0" smtClean="0"/>
              <a:t>Чтобы предоставить слушателям ориентир, можно</a:t>
            </a:r>
            <a:r>
              <a:rPr lang="ru-RU" baseline="0" dirty="0" smtClean="0"/>
              <a:t> можете </a:t>
            </a:r>
            <a:r>
              <a:rPr lang="ru-RU" dirty="0" smtClean="0"/>
              <a:t>повторять этот обзорный слайд в ходе презентации, выделяя тему, которая будет обсуждаться далее.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2" spcCol="182880">
            <a:noAutofit/>
          </a:bodyPr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 lang="ru-RU"/>
            </a:pPr>
            <a:r>
              <a:rPr lang="ru-RU" sz="1200" dirty="0" smtClean="0"/>
              <a:t>Это другой параметр</a:t>
            </a:r>
            <a:r>
              <a:rPr lang="ru-RU" sz="1200" baseline="0" dirty="0" smtClean="0"/>
              <a:t> для обзорного слайда.</a:t>
            </a:r>
            <a:endParaRPr lang="ru-RU" sz="1200" dirty="0" smtClean="0"/>
          </a:p>
          <a:p>
            <a:pPr marL="228600" indent="-228600">
              <a:buFont typeface="+mj-lt"/>
              <a:buNone/>
            </a:pPr>
            <a:endParaRPr lang="ru-RU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9750" y="503238"/>
            <a:ext cx="3143250" cy="2359025"/>
          </a:xfr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r>
              <a:rPr lang="ru-RU" b="0" dirty="0" smtClean="0"/>
              <a:t>Какие</a:t>
            </a:r>
            <a:r>
              <a:rPr lang="ru-RU" b="0" baseline="0" dirty="0" smtClean="0"/>
              <a:t> способности приобретут слушатели по завершении обучения?</a:t>
            </a:r>
            <a:r>
              <a:rPr lang="ru-RU" dirty="0" smtClean="0"/>
              <a:t> Коротко опишите каждую цель и полезность</a:t>
            </a:r>
            <a:r>
              <a:rPr lang="ru-RU" baseline="0" dirty="0" smtClean="0"/>
              <a:t> </a:t>
            </a:r>
            <a:r>
              <a:rPr lang="ru-RU" dirty="0" smtClean="0"/>
              <a:t>данной презентации для</a:t>
            </a:r>
            <a:r>
              <a:rPr lang="ru-RU" baseline="0" dirty="0" smtClean="0"/>
              <a:t> слушателей.</a:t>
            </a:r>
            <a:endParaRPr lang="ru-RU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/>
            </a:pPr>
            <a:r>
              <a:rPr lang="ru-RU" dirty="0" smtClean="0"/>
              <a:t>Используйте заголовки разделов для каждой из тем, чтобы переход был понятен для аудитории. 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Подведите итог презентации, повторив важные моменты уроков.</a:t>
            </a:r>
          </a:p>
          <a:p>
            <a:r>
              <a:rPr lang="ru-RU" dirty="0" smtClean="0"/>
              <a:t>Что должны запомнить слушатели после презентации?</a:t>
            </a:r>
          </a:p>
          <a:p>
            <a:endParaRPr lang="ru-RU" dirty="0" smtClean="0"/>
          </a:p>
          <a:p>
            <a:r>
              <a:rPr lang="ru-RU" dirty="0" smtClean="0"/>
              <a:t>Сохраните презентацию на видео для удобства распространения. (Чтобы создать видео, откройте вкладку "Файл" и выберите команду "Доступ". В разделе "Типы файлов" щелкните "Создать видео").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Добавьте слайды в раздел по каждой теме, включая слайды с таблицами, диаграммами и изображениями. </a:t>
            </a:r>
          </a:p>
          <a:p>
            <a:r>
              <a:rPr lang="ru-RU" dirty="0" smtClean="0"/>
              <a:t>Образцы макетов таблицы,</a:t>
            </a:r>
            <a:r>
              <a:rPr lang="ru-RU" baseline="0" dirty="0" smtClean="0"/>
              <a:t> </a:t>
            </a:r>
            <a:r>
              <a:rPr lang="ru-RU" dirty="0" smtClean="0"/>
              <a:t>диаграммы, изображения</a:t>
            </a:r>
            <a:r>
              <a:rPr lang="ru-RU" baseline="0" dirty="0" smtClean="0"/>
              <a:t> и видео см. в следующем разделе. 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ru-RU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ru-RU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ru-RU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ru-RU" sz="2000" baseline="0"/>
            </a:lvl1pPr>
          </a:lstStyle>
          <a:p>
            <a:r>
              <a:rPr kumimoji="0" lang="ru-RU"/>
              <a:t>Эмблема организации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ru-RU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ru-RU" sz="1800"/>
            </a:lvl1pPr>
          </a:lstStyle>
          <a:p>
            <a:r>
              <a:rPr kumimoji="0" lang="ru-RU"/>
              <a:t>Эмблема организации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ru-RU"/>
            </a:lvl1pPr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ru-RU" sz="3200">
                <a:latin typeface="+mn-lt"/>
              </a:defRPr>
            </a:lvl1pPr>
            <a:lvl2pPr eaLnBrk="1" latinLnBrk="0" hangingPunct="1">
              <a:defRPr kumimoji="0" lang="ru-RU" sz="2800">
                <a:latin typeface="+mn-lt"/>
              </a:defRPr>
            </a:lvl2pPr>
            <a:lvl3pPr eaLnBrk="1" latinLnBrk="0" hangingPunct="1">
              <a:defRPr kumimoji="0" lang="ru-RU" sz="2400">
                <a:latin typeface="+mn-lt"/>
              </a:defRPr>
            </a:lvl3pPr>
            <a:lvl4pPr eaLnBrk="1" latinLnBrk="0" hangingPunct="1">
              <a:defRPr kumimoji="0" lang="ru-RU" sz="2400">
                <a:latin typeface="+mn-lt"/>
              </a:defRPr>
            </a:lvl4pPr>
            <a:lvl5pPr eaLnBrk="1" latinLnBrk="0" hangingPunct="1">
              <a:defRPr kumimoji="0" lang="ru-RU" sz="2400">
                <a:latin typeface="+mn-lt"/>
              </a:defRPr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4038600" cy="4525963"/>
          </a:xfrm>
        </p:spPr>
        <p:txBody>
          <a:bodyPr/>
          <a:lstStyle>
            <a:lvl1pPr eaLnBrk="1" latinLnBrk="0" hangingPunct="1">
              <a:defRPr kumimoji="0" lang="ru-RU" sz="2800"/>
            </a:lvl1pPr>
            <a:lvl2pPr eaLnBrk="1" latinLnBrk="0" hangingPunct="1">
              <a:defRPr kumimoji="0" lang="ru-RU" sz="2400"/>
            </a:lvl2pPr>
            <a:lvl3pPr eaLnBrk="1" latinLnBrk="0" hangingPunct="1">
              <a:defRPr kumimoji="0" lang="ru-RU" sz="2000"/>
            </a:lvl3pPr>
            <a:lvl4pPr eaLnBrk="1" latinLnBrk="0" hangingPunct="1">
              <a:defRPr kumimoji="0" lang="ru-RU" sz="1800"/>
            </a:lvl4pPr>
            <a:lvl5pPr eaLnBrk="1" latinLnBrk="0" hangingPunct="1">
              <a:defRPr kumimoji="0" lang="ru-RU" sz="1800"/>
            </a:lvl5pPr>
            <a:lvl6pPr eaLnBrk="1" latinLnBrk="0" hangingPunct="1">
              <a:defRPr kumimoji="0" lang="ru-RU" sz="1800"/>
            </a:lvl6pPr>
            <a:lvl7pPr eaLnBrk="1" latinLnBrk="0" hangingPunct="1">
              <a:defRPr kumimoji="0" lang="ru-RU" sz="1800"/>
            </a:lvl7pPr>
            <a:lvl8pPr eaLnBrk="1" latinLnBrk="0" hangingPunct="1">
              <a:defRPr kumimoji="0" lang="ru-RU" sz="1800"/>
            </a:lvl8pPr>
            <a:lvl9pPr eaLnBrk="1" latinLnBrk="0" hangingPunct="1">
              <a:defRPr kumimoji="0" lang="ru-RU"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4038600" cy="4525963"/>
          </a:xfrm>
        </p:spPr>
        <p:txBody>
          <a:bodyPr/>
          <a:lstStyle>
            <a:lvl1pPr eaLnBrk="1" latinLnBrk="0" hangingPunct="1">
              <a:defRPr kumimoji="0" lang="ru-RU" sz="2800"/>
            </a:lvl1pPr>
            <a:lvl2pPr eaLnBrk="1" latinLnBrk="0" hangingPunct="1">
              <a:defRPr kumimoji="0" lang="ru-RU" sz="2400"/>
            </a:lvl2pPr>
            <a:lvl3pPr eaLnBrk="1" latinLnBrk="0" hangingPunct="1">
              <a:defRPr kumimoji="0" lang="ru-RU" sz="2000"/>
            </a:lvl3pPr>
            <a:lvl4pPr eaLnBrk="1" latinLnBrk="0" hangingPunct="1">
              <a:defRPr kumimoji="0" lang="ru-RU" sz="1800"/>
            </a:lvl4pPr>
            <a:lvl5pPr eaLnBrk="1" latinLnBrk="0" hangingPunct="1">
              <a:defRPr kumimoji="0" lang="ru-RU" sz="1800"/>
            </a:lvl5pPr>
            <a:lvl6pPr eaLnBrk="1" latinLnBrk="0" hangingPunct="1">
              <a:defRPr kumimoji="0" lang="ru-RU" sz="1800"/>
            </a:lvl6pPr>
            <a:lvl7pPr eaLnBrk="1" latinLnBrk="0" hangingPunct="1">
              <a:defRPr kumimoji="0" lang="ru-RU" sz="1800"/>
            </a:lvl7pPr>
            <a:lvl8pPr eaLnBrk="1" latinLnBrk="0" hangingPunct="1">
              <a:defRPr kumimoji="0" lang="ru-RU" sz="1800"/>
            </a:lvl8pPr>
            <a:lvl9pPr eaLnBrk="1" latinLnBrk="0" hangingPunct="1">
              <a:defRPr kumimoji="0" lang="ru-RU" sz="18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eaLnBrk="1" latinLnBrk="0" hangingPunct="1">
              <a:defRPr kumimoji="0" lang="ru-RU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4040188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ru-RU" sz="2400" b="1"/>
            </a:lvl1pPr>
            <a:lvl2pPr marL="457200" indent="0" eaLnBrk="1" latinLnBrk="0" hangingPunct="1">
              <a:buNone/>
              <a:defRPr kumimoji="0" lang="ru-RU" sz="2000" b="1"/>
            </a:lvl2pPr>
            <a:lvl3pPr marL="914400" indent="0" eaLnBrk="1" latinLnBrk="0" hangingPunct="1">
              <a:buNone/>
              <a:defRPr kumimoji="0" lang="ru-RU" sz="1800" b="1"/>
            </a:lvl3pPr>
            <a:lvl4pPr marL="1371600" indent="0" eaLnBrk="1" latinLnBrk="0" hangingPunct="1">
              <a:buNone/>
              <a:defRPr kumimoji="0" lang="ru-RU" sz="1600" b="1"/>
            </a:lvl4pPr>
            <a:lvl5pPr marL="1828800" indent="0" eaLnBrk="1" latinLnBrk="0" hangingPunct="1">
              <a:buNone/>
              <a:defRPr kumimoji="0" lang="ru-RU" sz="1600" b="1"/>
            </a:lvl5pPr>
            <a:lvl6pPr marL="2286000" indent="0" eaLnBrk="1" latinLnBrk="0" hangingPunct="1">
              <a:buNone/>
              <a:defRPr kumimoji="0" lang="ru-RU" sz="1600" b="1"/>
            </a:lvl6pPr>
            <a:lvl7pPr marL="2743200" indent="0" eaLnBrk="1" latinLnBrk="0" hangingPunct="1">
              <a:buNone/>
              <a:defRPr kumimoji="0" lang="ru-RU" sz="1600" b="1"/>
            </a:lvl7pPr>
            <a:lvl8pPr marL="3200400" indent="0" eaLnBrk="1" latinLnBrk="0" hangingPunct="1">
              <a:buNone/>
              <a:defRPr kumimoji="0" lang="ru-RU" sz="1600" b="1"/>
            </a:lvl8pPr>
            <a:lvl9pPr marL="3657600" indent="0" eaLnBrk="1" latinLnBrk="0" hangingPunct="1">
              <a:buNone/>
              <a:defRPr kumimoji="0" lang="ru-RU"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174875"/>
            <a:ext cx="4040188" cy="3951288"/>
          </a:xfrm>
        </p:spPr>
        <p:txBody>
          <a:bodyPr/>
          <a:lstStyle>
            <a:lvl1pPr eaLnBrk="1" latinLnBrk="0" hangingPunct="1">
              <a:defRPr kumimoji="0" lang="ru-RU" sz="2400"/>
            </a:lvl1pPr>
            <a:lvl2pPr eaLnBrk="1" latinLnBrk="0" hangingPunct="1">
              <a:defRPr kumimoji="0" lang="ru-RU" sz="2000"/>
            </a:lvl2pPr>
            <a:lvl3pPr eaLnBrk="1" latinLnBrk="0" hangingPunct="1">
              <a:defRPr kumimoji="0" lang="ru-RU" sz="1800"/>
            </a:lvl3pPr>
            <a:lvl4pPr eaLnBrk="1" latinLnBrk="0" hangingPunct="1">
              <a:defRPr kumimoji="0" lang="ru-RU" sz="1600"/>
            </a:lvl4pPr>
            <a:lvl5pPr eaLnBrk="1" latinLnBrk="0" hangingPunct="1">
              <a:defRPr kumimoji="0" lang="ru-RU" sz="1600"/>
            </a:lvl5pPr>
            <a:lvl6pPr eaLnBrk="1" latinLnBrk="0" hangingPunct="1">
              <a:defRPr kumimoji="0" lang="ru-RU" sz="1600"/>
            </a:lvl6pPr>
            <a:lvl7pPr eaLnBrk="1" latinLnBrk="0" hangingPunct="1">
              <a:defRPr kumimoji="0" lang="ru-RU" sz="1600"/>
            </a:lvl7pPr>
            <a:lvl8pPr eaLnBrk="1" latinLnBrk="0" hangingPunct="1">
              <a:defRPr kumimoji="0" lang="ru-RU" sz="1600"/>
            </a:lvl8pPr>
            <a:lvl9pPr eaLnBrk="1" latinLnBrk="0" hangingPunct="1">
              <a:defRPr kumimoji="0" lang="ru-RU"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73625" y="1535113"/>
            <a:ext cx="4041775" cy="639762"/>
          </a:xfrm>
        </p:spPr>
        <p:txBody>
          <a:bodyPr anchor="b"/>
          <a:lstStyle>
            <a:lvl1pPr marL="0" indent="0" eaLnBrk="1" latinLnBrk="0" hangingPunct="1">
              <a:buNone/>
              <a:defRPr kumimoji="0" lang="ru-RU" sz="2400" b="1"/>
            </a:lvl1pPr>
            <a:lvl2pPr marL="457200" indent="0" eaLnBrk="1" latinLnBrk="0" hangingPunct="1">
              <a:buNone/>
              <a:defRPr kumimoji="0" lang="ru-RU" sz="2000" b="1"/>
            </a:lvl2pPr>
            <a:lvl3pPr marL="914400" indent="0" eaLnBrk="1" latinLnBrk="0" hangingPunct="1">
              <a:buNone/>
              <a:defRPr kumimoji="0" lang="ru-RU" sz="1800" b="1"/>
            </a:lvl3pPr>
            <a:lvl4pPr marL="1371600" indent="0" eaLnBrk="1" latinLnBrk="0" hangingPunct="1">
              <a:buNone/>
              <a:defRPr kumimoji="0" lang="ru-RU" sz="1600" b="1"/>
            </a:lvl4pPr>
            <a:lvl5pPr marL="1828800" indent="0" eaLnBrk="1" latinLnBrk="0" hangingPunct="1">
              <a:buNone/>
              <a:defRPr kumimoji="0" lang="ru-RU" sz="1600" b="1"/>
            </a:lvl5pPr>
            <a:lvl6pPr marL="2286000" indent="0" eaLnBrk="1" latinLnBrk="0" hangingPunct="1">
              <a:buNone/>
              <a:defRPr kumimoji="0" lang="ru-RU" sz="1600" b="1"/>
            </a:lvl6pPr>
            <a:lvl7pPr marL="2743200" indent="0" eaLnBrk="1" latinLnBrk="0" hangingPunct="1">
              <a:buNone/>
              <a:defRPr kumimoji="0" lang="ru-RU" sz="1600" b="1"/>
            </a:lvl7pPr>
            <a:lvl8pPr marL="3200400" indent="0" eaLnBrk="1" latinLnBrk="0" hangingPunct="1">
              <a:buNone/>
              <a:defRPr kumimoji="0" lang="ru-RU" sz="1600" b="1"/>
            </a:lvl8pPr>
            <a:lvl9pPr marL="3657600" indent="0" eaLnBrk="1" latinLnBrk="0" hangingPunct="1">
              <a:buNone/>
              <a:defRPr kumimoji="0" lang="ru-RU" sz="1600" b="1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3625" y="2174875"/>
            <a:ext cx="4041775" cy="3951288"/>
          </a:xfrm>
        </p:spPr>
        <p:txBody>
          <a:bodyPr/>
          <a:lstStyle>
            <a:lvl1pPr eaLnBrk="1" latinLnBrk="0" hangingPunct="1">
              <a:defRPr kumimoji="0" lang="ru-RU" sz="2400"/>
            </a:lvl1pPr>
            <a:lvl2pPr eaLnBrk="1" latinLnBrk="0" hangingPunct="1">
              <a:defRPr kumimoji="0" lang="ru-RU" sz="2000"/>
            </a:lvl2pPr>
            <a:lvl3pPr eaLnBrk="1" latinLnBrk="0" hangingPunct="1">
              <a:defRPr kumimoji="0" lang="ru-RU" sz="1800"/>
            </a:lvl3pPr>
            <a:lvl4pPr eaLnBrk="1" latinLnBrk="0" hangingPunct="1">
              <a:defRPr kumimoji="0" lang="ru-RU" sz="1600"/>
            </a:lvl4pPr>
            <a:lvl5pPr eaLnBrk="1" latinLnBrk="0" hangingPunct="1">
              <a:defRPr kumimoji="0" lang="ru-RU" sz="1600"/>
            </a:lvl5pPr>
            <a:lvl6pPr eaLnBrk="1" latinLnBrk="0" hangingPunct="1">
              <a:defRPr kumimoji="0" lang="ru-RU" sz="1600"/>
            </a:lvl6pPr>
            <a:lvl7pPr eaLnBrk="1" latinLnBrk="0" hangingPunct="1">
              <a:defRPr kumimoji="0" lang="ru-RU" sz="1600"/>
            </a:lvl7pPr>
            <a:lvl8pPr eaLnBrk="1" latinLnBrk="0" hangingPunct="1">
              <a:defRPr kumimoji="0" lang="ru-RU" sz="1600"/>
            </a:lvl8pPr>
            <a:lvl9pPr eaLnBrk="1" latinLnBrk="0" hangingPunct="1">
              <a:defRPr kumimoji="0" lang="ru-RU" sz="16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3008313" cy="1162050"/>
          </a:xfrm>
        </p:spPr>
        <p:txBody>
          <a:bodyPr anchor="b"/>
          <a:lstStyle>
            <a:lvl1pPr algn="l" eaLnBrk="1" latinLnBrk="0" hangingPunct="1">
              <a:defRPr kumimoji="0" lang="ru-RU" sz="2000" b="1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3650" y="273050"/>
            <a:ext cx="5111750" cy="5853113"/>
          </a:xfrm>
        </p:spPr>
        <p:txBody>
          <a:bodyPr/>
          <a:lstStyle>
            <a:lvl1pPr eaLnBrk="1" latinLnBrk="0" hangingPunct="1">
              <a:defRPr kumimoji="0" lang="ru-RU" sz="3200"/>
            </a:lvl1pPr>
            <a:lvl2pPr eaLnBrk="1" latinLnBrk="0" hangingPunct="1">
              <a:defRPr kumimoji="0" lang="ru-RU" sz="2800"/>
            </a:lvl2pPr>
            <a:lvl3pPr eaLnBrk="1" latinLnBrk="0" hangingPunct="1">
              <a:defRPr kumimoji="0" lang="ru-RU" sz="2400"/>
            </a:lvl3pPr>
            <a:lvl4pPr eaLnBrk="1" latinLnBrk="0" hangingPunct="1">
              <a:defRPr kumimoji="0" lang="ru-RU" sz="2000"/>
            </a:lvl4pPr>
            <a:lvl5pPr eaLnBrk="1" latinLnBrk="0" hangingPunct="1">
              <a:defRPr kumimoji="0" lang="ru-RU" sz="2000"/>
            </a:lvl5pPr>
            <a:lvl6pPr eaLnBrk="1" latinLnBrk="0" hangingPunct="1">
              <a:defRPr kumimoji="0" lang="ru-RU" sz="2000"/>
            </a:lvl6pPr>
            <a:lvl7pPr eaLnBrk="1" latinLnBrk="0" hangingPunct="1">
              <a:defRPr kumimoji="0" lang="ru-RU" sz="2000"/>
            </a:lvl7pPr>
            <a:lvl8pPr eaLnBrk="1" latinLnBrk="0" hangingPunct="1">
              <a:defRPr kumimoji="0" lang="ru-RU" sz="2000"/>
            </a:lvl8pPr>
            <a:lvl9pPr eaLnBrk="1" latinLnBrk="0" hangingPunct="1">
              <a:defRPr kumimoji="0" lang="ru-RU" sz="20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1435100"/>
            <a:ext cx="3008313" cy="4691063"/>
          </a:xfrm>
        </p:spPr>
        <p:txBody>
          <a:bodyPr/>
          <a:lstStyle>
            <a:lvl1pPr marL="0" indent="0" eaLnBrk="1" latinLnBrk="0" hangingPunct="1">
              <a:buNone/>
              <a:defRPr kumimoji="0" lang="ru-RU" sz="1400"/>
            </a:lvl1pPr>
            <a:lvl2pPr marL="457200" indent="0" eaLnBrk="1" latinLnBrk="0" hangingPunct="1">
              <a:buNone/>
              <a:defRPr kumimoji="0" lang="ru-RU" sz="1200"/>
            </a:lvl2pPr>
            <a:lvl3pPr marL="914400" indent="0" eaLnBrk="1" latinLnBrk="0" hangingPunct="1">
              <a:buNone/>
              <a:defRPr kumimoji="0" lang="ru-RU" sz="1000"/>
            </a:lvl3pPr>
            <a:lvl4pPr marL="1371600" indent="0" eaLnBrk="1" latinLnBrk="0" hangingPunct="1">
              <a:buNone/>
              <a:defRPr kumimoji="0" lang="ru-RU" sz="900"/>
            </a:lvl4pPr>
            <a:lvl5pPr marL="1828800" indent="0" eaLnBrk="1" latinLnBrk="0" hangingPunct="1">
              <a:buNone/>
              <a:defRPr kumimoji="0" lang="ru-RU" sz="900"/>
            </a:lvl5pPr>
            <a:lvl6pPr marL="2286000" indent="0" eaLnBrk="1" latinLnBrk="0" hangingPunct="1">
              <a:buNone/>
              <a:defRPr kumimoji="0" lang="ru-RU" sz="900"/>
            </a:lvl6pPr>
            <a:lvl7pPr marL="2743200" indent="0" eaLnBrk="1" latinLnBrk="0" hangingPunct="1">
              <a:buNone/>
              <a:defRPr kumimoji="0" lang="ru-RU" sz="900"/>
            </a:lvl7pPr>
            <a:lvl8pPr marL="3200400" indent="0" eaLnBrk="1" latinLnBrk="0" hangingPunct="1">
              <a:buNone/>
              <a:defRPr kumimoji="0" lang="ru-RU" sz="900"/>
            </a:lvl8pPr>
            <a:lvl9pPr marL="3657600" indent="0" eaLnBrk="1" latinLnBrk="0" hangingPunct="1">
              <a:buNone/>
              <a:defRPr kumimoji="0" lang="ru-RU"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 eaLnBrk="1" latinLnBrk="0" hangingPunct="1">
              <a:defRPr kumimoji="0" lang="ru-RU" sz="2000" b="1"/>
            </a:lvl1pPr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 eaLnBrk="1" latinLnBrk="0" hangingPunct="1">
              <a:buNone/>
              <a:defRPr kumimoji="0" lang="ru-RU" sz="3200"/>
            </a:lvl1pPr>
            <a:lvl2pPr marL="457200" indent="0" eaLnBrk="1" latinLnBrk="0" hangingPunct="1">
              <a:buNone/>
              <a:defRPr kumimoji="0" lang="ru-RU" sz="2800"/>
            </a:lvl2pPr>
            <a:lvl3pPr marL="914400" indent="0" eaLnBrk="1" latinLnBrk="0" hangingPunct="1">
              <a:buNone/>
              <a:defRPr kumimoji="0" lang="ru-RU" sz="2400"/>
            </a:lvl3pPr>
            <a:lvl4pPr marL="1371600" indent="0" eaLnBrk="1" latinLnBrk="0" hangingPunct="1">
              <a:buNone/>
              <a:defRPr kumimoji="0" lang="ru-RU" sz="2000"/>
            </a:lvl4pPr>
            <a:lvl5pPr marL="1828800" indent="0" eaLnBrk="1" latinLnBrk="0" hangingPunct="1">
              <a:buNone/>
              <a:defRPr kumimoji="0" lang="ru-RU" sz="2000"/>
            </a:lvl5pPr>
            <a:lvl6pPr marL="2286000" indent="0" eaLnBrk="1" latinLnBrk="0" hangingPunct="1">
              <a:buNone/>
              <a:defRPr kumimoji="0" lang="ru-RU" sz="2000"/>
            </a:lvl6pPr>
            <a:lvl7pPr marL="2743200" indent="0" eaLnBrk="1" latinLnBrk="0" hangingPunct="1">
              <a:buNone/>
              <a:defRPr kumimoji="0" lang="ru-RU" sz="2000"/>
            </a:lvl7pPr>
            <a:lvl8pPr marL="3200400" indent="0" eaLnBrk="1" latinLnBrk="0" hangingPunct="1">
              <a:buNone/>
              <a:defRPr kumimoji="0" lang="ru-RU" sz="2000"/>
            </a:lvl8pPr>
            <a:lvl9pPr marL="3657600" indent="0" eaLnBrk="1" latinLnBrk="0" hangingPunct="1">
              <a:buNone/>
              <a:defRPr kumimoji="0" lang="ru-RU" sz="2000"/>
            </a:lvl9pPr>
          </a:lstStyle>
          <a:p>
            <a:pPr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 eaLnBrk="1" latinLnBrk="0" hangingPunct="1">
              <a:buNone/>
              <a:defRPr kumimoji="0" lang="ru-RU" sz="1400"/>
            </a:lvl1pPr>
            <a:lvl2pPr marL="457200" indent="0" eaLnBrk="1" latinLnBrk="0" hangingPunct="1">
              <a:buNone/>
              <a:defRPr kumimoji="0" lang="ru-RU" sz="1200"/>
            </a:lvl2pPr>
            <a:lvl3pPr marL="914400" indent="0" eaLnBrk="1" latinLnBrk="0" hangingPunct="1">
              <a:buNone/>
              <a:defRPr kumimoji="0" lang="ru-RU" sz="1000"/>
            </a:lvl3pPr>
            <a:lvl4pPr marL="1371600" indent="0" eaLnBrk="1" latinLnBrk="0" hangingPunct="1">
              <a:buNone/>
              <a:defRPr kumimoji="0" lang="ru-RU" sz="900"/>
            </a:lvl4pPr>
            <a:lvl5pPr marL="1828800" indent="0" eaLnBrk="1" latinLnBrk="0" hangingPunct="1">
              <a:buNone/>
              <a:defRPr kumimoji="0" lang="ru-RU" sz="900"/>
            </a:lvl5pPr>
            <a:lvl6pPr marL="2286000" indent="0" eaLnBrk="1" latinLnBrk="0" hangingPunct="1">
              <a:buNone/>
              <a:defRPr kumimoji="0" lang="ru-RU" sz="900"/>
            </a:lvl6pPr>
            <a:lvl7pPr marL="2743200" indent="0" eaLnBrk="1" latinLnBrk="0" hangingPunct="1">
              <a:buNone/>
              <a:defRPr kumimoji="0" lang="ru-RU" sz="900"/>
            </a:lvl7pPr>
            <a:lvl8pPr marL="3200400" indent="0" eaLnBrk="1" latinLnBrk="0" hangingPunct="1">
              <a:buNone/>
              <a:defRPr kumimoji="0" lang="ru-RU" sz="900"/>
            </a:lvl8pPr>
            <a:lvl9pPr marL="3657600" indent="0" eaLnBrk="1" latinLnBrk="0" hangingPunct="1">
              <a:buNone/>
              <a:defRPr kumimoji="0" lang="ru-RU" sz="900"/>
            </a:lvl9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38"/>
            <a:ext cx="2057400" cy="5851525"/>
          </a:xfrm>
        </p:spPr>
        <p:txBody>
          <a:bodyPr vert="eaVert"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фо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8077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1600200"/>
            <a:ext cx="8077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B281C-5159-4971-8228-52B9A72E9ED2}" type="datetimeFigureOut">
              <a:pPr/>
              <a:t>12/17/2009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528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05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latinLnBrk="0" hangingPunct="1">
              <a:defRPr kumimoji="0" lang="ru-RU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pPr/>
              <a:t>‹#›</a:t>
            </a:fld>
            <a:endParaRPr kumimoji="0" lang="ru-R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2400" y="-109183"/>
            <a:ext cx="818707" cy="708318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  <p:sldLayoutId id="2147483654" r:id="rId10"/>
    <p:sldLayoutId id="2147483655" r:id="rId11"/>
    <p:sldLayoutId id="2147483663" r:id="rId12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kumimoji="0" lang="ru-RU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ru-RU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kumimoji="0" lang="ru-RU"/>
      </a:defPPr>
      <a:lvl1pPr marL="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0" lang="ru-RU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0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8.xml"/><Relationship Id="rId7" Type="http://schemas.openxmlformats.org/officeDocument/2006/relationships/image" Target="../media/image12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9.xml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tags" Target="../tags/tag12.xml"/><Relationship Id="rId7" Type="http://schemas.openxmlformats.org/officeDocument/2006/relationships/image" Target="../media/image20.jpe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9.jpe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2593991" y="1340768"/>
            <a:ext cx="6180224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Информация для</a:t>
            </a:r>
            <a:br>
              <a:rPr lang="ru-RU" dirty="0" smtClean="0"/>
            </a:br>
            <a:r>
              <a:rPr lang="ru-RU" dirty="0" smtClean="0"/>
              <a:t>специалистов по расчету</a:t>
            </a:r>
            <a:br>
              <a:rPr lang="ru-RU" dirty="0" smtClean="0"/>
            </a:br>
            <a:r>
              <a:rPr lang="ru-RU" dirty="0" smtClean="0"/>
              <a:t>и монтажу оборудования 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617" y="260648"/>
            <a:ext cx="3672408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mifrf\Downloads\Home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9474" y="3429000"/>
            <a:ext cx="5104526" cy="292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mifrf\Downloads\head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84446"/>
            <a:ext cx="5715000" cy="279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29018" y="260648"/>
            <a:ext cx="6781800" cy="5911552"/>
          </a:xfrm>
          <a:prstGeom prst="rect">
            <a:avLst/>
          </a:prstGeom>
          <a:noFill/>
        </p:spPr>
        <p:txBody>
          <a:bodyPr wrap="square" rtlCol="0">
            <a:normAutofit lnSpcReduction="10000"/>
          </a:bodyPr>
          <a:lstStyle/>
          <a:p>
            <a:pPr algn="ctr"/>
            <a:r>
              <a:rPr lang="ru-RU" sz="3600" b="1" dirty="0" smtClean="0"/>
              <a:t>Область применения</a:t>
            </a:r>
            <a:r>
              <a:rPr lang="en-US" sz="3600" b="1" dirty="0" smtClean="0"/>
              <a:t> </a:t>
            </a:r>
            <a:r>
              <a:rPr lang="ru-RU" sz="3600" b="1" dirty="0" smtClean="0"/>
              <a:t>поверхностных насосов </a:t>
            </a:r>
            <a:r>
              <a:rPr lang="en-US" sz="3600" b="1" dirty="0" smtClean="0"/>
              <a:t>ALTERA</a:t>
            </a:r>
            <a:endParaRPr lang="ru-RU" sz="3600" b="1" dirty="0" smtClean="0"/>
          </a:p>
          <a:p>
            <a:pPr algn="ctr"/>
            <a:endParaRPr lang="ru-RU" sz="3600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Возможность  сконструировать автоматическую станцию для повышения давления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Установка на систему водоснабжения с фильтрами тонкой очистки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Использование для умеренно агрессивных водных растворов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Установка для систем автоматического полива (</a:t>
            </a:r>
            <a:r>
              <a:rPr lang="ru-RU" sz="2800" dirty="0" err="1" smtClean="0"/>
              <a:t>спринклерное</a:t>
            </a:r>
            <a:r>
              <a:rPr lang="ru-RU" sz="2800" dirty="0" smtClean="0"/>
              <a:t> орошение)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ru-RU" sz="2800" dirty="0" smtClean="0"/>
              <a:t>Мойки высокого давления </a:t>
            </a:r>
          </a:p>
          <a:p>
            <a:pPr marL="457200" indent="-457200"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5057" y="-1179512"/>
            <a:ext cx="3930509" cy="833922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ifrf\Downloads\3_goda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6633"/>
            <a:ext cx="180020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62000" y="269632"/>
            <a:ext cx="8077200" cy="1215152"/>
          </a:xfrm>
        </p:spPr>
        <p:txBody>
          <a:bodyPr/>
          <a:lstStyle/>
          <a:p>
            <a:r>
              <a:rPr lang="ru-RU" dirty="0" smtClean="0"/>
              <a:t>Преимущества </a:t>
            </a:r>
            <a:r>
              <a:rPr lang="en-US" dirty="0" smtClean="0"/>
              <a:t>ALTERA</a:t>
            </a:r>
            <a:endParaRPr lang="ru-RU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55576" y="1196752"/>
            <a:ext cx="8077200" cy="566124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Класс защиты двигателя </a:t>
            </a:r>
            <a:r>
              <a:rPr lang="en-US" dirty="0" smtClean="0"/>
              <a:t>IP 55</a:t>
            </a:r>
          </a:p>
          <a:p>
            <a:pPr marL="0" indent="0">
              <a:buNone/>
            </a:pPr>
            <a:r>
              <a:rPr lang="ru-RU" sz="1500" dirty="0" smtClean="0"/>
              <a:t>          Защита от водяных струй во всех направлениях и полная </a:t>
            </a:r>
            <a:r>
              <a:rPr lang="ru-RU" sz="1500" dirty="0" err="1" smtClean="0"/>
              <a:t>пылезащещенность</a:t>
            </a:r>
            <a:endParaRPr lang="ru-RU" sz="1500" dirty="0"/>
          </a:p>
          <a:p>
            <a:r>
              <a:rPr lang="ru-RU" dirty="0" smtClean="0"/>
              <a:t>Использование нержавеющей стали для всех деталей гидравлической части насоса</a:t>
            </a:r>
            <a:endParaRPr lang="ru-RU" sz="1600" dirty="0"/>
          </a:p>
          <a:p>
            <a:r>
              <a:rPr lang="ru-RU" dirty="0" err="1" smtClean="0"/>
              <a:t>Малошумность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          </a:t>
            </a:r>
            <a:r>
              <a:rPr lang="ru-RU" sz="1600" dirty="0" err="1" smtClean="0"/>
              <a:t>Средневзвешанный</a:t>
            </a:r>
            <a:r>
              <a:rPr lang="ru-RU" sz="1600" dirty="0" smtClean="0"/>
              <a:t> уровень звукового давления при измерениях составляет менее  70 дБ</a:t>
            </a:r>
          </a:p>
          <a:p>
            <a:r>
              <a:rPr lang="ru-RU" dirty="0" smtClean="0"/>
              <a:t>Проектируются таким образом что подвижные части закрыты картерами</a:t>
            </a:r>
          </a:p>
          <a:p>
            <a:r>
              <a:rPr lang="ru-RU" dirty="0" smtClean="0"/>
              <a:t>100% электробезопасность и защита</a:t>
            </a:r>
            <a:endParaRPr lang="ru-RU" sz="1600" dirty="0" smtClean="0"/>
          </a:p>
          <a:p>
            <a:pPr marL="0" indent="0">
              <a:lnSpc>
                <a:spcPct val="220000"/>
              </a:lnSpc>
              <a:buNone/>
            </a:pPr>
            <a:r>
              <a:rPr lang="ru-RU" sz="1600" dirty="0" smtClean="0"/>
              <a:t>           Каждый проводник или часть под напряжением электрически изолирована от массы; имеется дополнительная            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защита, обеспечиваемая за счет подключения доступных проводящих частей проводнику заземления, чтобы </a:t>
            </a:r>
          </a:p>
          <a:p>
            <a:pPr marL="0" indent="0">
              <a:lnSpc>
                <a:spcPct val="220000"/>
              </a:lnSpc>
              <a:buNone/>
            </a:pPr>
            <a:r>
              <a:rPr lang="ru-RU" sz="1600" dirty="0"/>
              <a:t> </a:t>
            </a:r>
            <a:r>
              <a:rPr lang="ru-RU" sz="1600" dirty="0" smtClean="0"/>
              <a:t>         обеспечить безопасность доступных частей при неисправности основной изоляции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Установка в местах где невозможен монтаж вертикального насоса при  необходимости в высоком давлении</a:t>
            </a:r>
          </a:p>
          <a:p>
            <a:pPr marL="0" indent="0">
              <a:lnSpc>
                <a:spcPct val="220000"/>
              </a:lnSpc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158680" y="1701800"/>
            <a:ext cx="4751164" cy="146079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ru-RU" sz="2000" dirty="0" smtClean="0"/>
              <a:t>Насос </a:t>
            </a:r>
            <a:r>
              <a:rPr lang="en-US" sz="2000" dirty="0" err="1" smtClean="0">
                <a:solidFill>
                  <a:srgbClr val="0070C0"/>
                </a:solidFill>
              </a:rPr>
              <a:t>VMTec</a:t>
            </a:r>
            <a:r>
              <a:rPr lang="en-US" sz="2000" dirty="0" smtClean="0">
                <a:solidFill>
                  <a:srgbClr val="0070C0"/>
                </a:solidFill>
              </a:rPr>
              <a:t> ALTERA 5/6  </a:t>
            </a:r>
            <a:r>
              <a:rPr lang="ru-RU" sz="2000" dirty="0" smtClean="0">
                <a:solidFill>
                  <a:srgbClr val="FF0000"/>
                </a:solidFill>
              </a:rPr>
              <a:t>Рабочие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Max Q – 8 </a:t>
            </a:r>
            <a:r>
              <a:rPr lang="ru-RU" sz="2000" dirty="0" smtClean="0"/>
              <a:t>м</a:t>
            </a:r>
            <a:r>
              <a:rPr lang="ru-RU" sz="2000" baseline="30000" dirty="0" smtClean="0"/>
              <a:t>3</a:t>
            </a:r>
            <a:r>
              <a:rPr lang="ru-RU" sz="2000" dirty="0" smtClean="0"/>
              <a:t>/час                 </a:t>
            </a:r>
            <a:r>
              <a:rPr lang="ru-RU" sz="2000" dirty="0" smtClean="0">
                <a:solidFill>
                  <a:srgbClr val="FF0000"/>
                </a:solidFill>
              </a:rPr>
              <a:t>колеса из</a:t>
            </a:r>
          </a:p>
          <a:p>
            <a:r>
              <a:rPr lang="en-US" sz="2000" dirty="0" smtClean="0"/>
              <a:t>Max H – 70 </a:t>
            </a:r>
            <a:r>
              <a:rPr lang="ru-RU" sz="2000" dirty="0" smtClean="0"/>
              <a:t>м                        </a:t>
            </a:r>
            <a:r>
              <a:rPr lang="ru-RU" sz="2000" dirty="0" smtClean="0">
                <a:solidFill>
                  <a:srgbClr val="FF0000"/>
                </a:solidFill>
              </a:rPr>
              <a:t>нержавеющей</a:t>
            </a:r>
            <a:endParaRPr lang="ru-RU" sz="2000" dirty="0">
              <a:solidFill>
                <a:srgbClr val="FF0000"/>
              </a:solidFill>
            </a:endParaRPr>
          </a:p>
          <a:p>
            <a:r>
              <a:rPr lang="ru-RU" sz="2000" dirty="0" smtClean="0"/>
              <a:t>Цена </a:t>
            </a:r>
            <a:r>
              <a:rPr lang="ru-RU" sz="2000" dirty="0" smtClean="0">
                <a:solidFill>
                  <a:srgbClr val="0070C0"/>
                </a:solidFill>
              </a:rPr>
              <a:t>17 600 рублей           </a:t>
            </a:r>
            <a:r>
              <a:rPr lang="ru-RU" sz="2000" dirty="0" smtClean="0">
                <a:solidFill>
                  <a:srgbClr val="FF0000"/>
                </a:solidFill>
              </a:rPr>
              <a:t>стали  </a:t>
            </a:r>
            <a:r>
              <a:rPr lang="ru-RU" sz="2000" dirty="0" smtClean="0">
                <a:solidFill>
                  <a:srgbClr val="0070C0"/>
                </a:solidFill>
              </a:rPr>
              <a:t>     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32287" y="242398"/>
            <a:ext cx="3875538" cy="8222589"/>
          </a:xfrm>
          <a:prstGeom prst="rect">
            <a:avLst/>
          </a:prstGeom>
        </p:spPr>
      </p:pic>
      <p:pic>
        <p:nvPicPr>
          <p:cNvPr id="3074" name="Picture 2" descr="C:\Users\mifrf\Downloads\montazh-vodoprovoda-i-kanalizacii-v-zvenigorod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6" y="1496194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54832" y="557064"/>
            <a:ext cx="7992888" cy="43204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sz="2800" dirty="0" smtClean="0"/>
              <a:t>Применение </a:t>
            </a:r>
            <a:r>
              <a:rPr lang="en-US" sz="2800" dirty="0" smtClean="0"/>
              <a:t>ALTERA</a:t>
            </a:r>
            <a:r>
              <a:rPr lang="ru-RU" sz="2800" dirty="0" smtClean="0"/>
              <a:t> </a:t>
            </a:r>
            <a:r>
              <a:rPr lang="en-US" sz="2800" dirty="0" smtClean="0"/>
              <a:t>VMEH 5/6</a:t>
            </a:r>
            <a:r>
              <a:rPr lang="ru-RU" sz="2800" dirty="0" smtClean="0"/>
              <a:t> </a:t>
            </a:r>
            <a:r>
              <a:rPr lang="en-US" sz="2800" dirty="0" smtClean="0"/>
              <a:t> </a:t>
            </a:r>
            <a:r>
              <a:rPr lang="ru-RU" sz="2800" dirty="0" smtClean="0"/>
              <a:t>для систем фильтрации</a:t>
            </a:r>
            <a:endParaRPr lang="ru-RU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75456" y="4895056"/>
            <a:ext cx="2855392" cy="12241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 smtClean="0"/>
              <a:t>Насос</a:t>
            </a:r>
            <a:r>
              <a:rPr lang="en-US" sz="1600" dirty="0" smtClean="0"/>
              <a:t> </a:t>
            </a:r>
            <a:r>
              <a:rPr lang="en-US" sz="1600" dirty="0" err="1" smtClean="0"/>
              <a:t>Nocchi</a:t>
            </a:r>
            <a:r>
              <a:rPr lang="en-US" sz="1600" dirty="0" smtClean="0"/>
              <a:t> </a:t>
            </a:r>
            <a:r>
              <a:rPr lang="en-US" sz="1600" dirty="0" err="1" smtClean="0"/>
              <a:t>Multinox</a:t>
            </a:r>
            <a:r>
              <a:rPr lang="en-US" sz="1600" dirty="0" smtClean="0"/>
              <a:t> 120/60 </a:t>
            </a:r>
          </a:p>
          <a:p>
            <a:r>
              <a:rPr lang="en-US" sz="1600" dirty="0" smtClean="0"/>
              <a:t>Max Q – 5,7 </a:t>
            </a:r>
            <a:r>
              <a:rPr lang="ru-RU" sz="1600" dirty="0" smtClean="0"/>
              <a:t>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/час</a:t>
            </a:r>
          </a:p>
          <a:p>
            <a:r>
              <a:rPr lang="en-US" sz="1600" dirty="0" smtClean="0"/>
              <a:t>Max H – 56 </a:t>
            </a:r>
            <a:r>
              <a:rPr lang="ru-RU" sz="1600" dirty="0" smtClean="0"/>
              <a:t>м</a:t>
            </a:r>
            <a:endParaRPr lang="ru-RU" sz="1600" dirty="0"/>
          </a:p>
          <a:p>
            <a:r>
              <a:rPr lang="ru-RU" sz="1600" dirty="0" smtClean="0"/>
              <a:t>Цена </a:t>
            </a:r>
            <a:r>
              <a:rPr lang="en-US" sz="1600" dirty="0" smtClean="0"/>
              <a:t>2</a:t>
            </a:r>
            <a:r>
              <a:rPr lang="ru-RU" sz="1600" dirty="0" smtClean="0"/>
              <a:t>5</a:t>
            </a:r>
            <a:r>
              <a:rPr lang="en-US" sz="1600" dirty="0" smtClean="0"/>
              <a:t> 320</a:t>
            </a:r>
            <a:r>
              <a:rPr lang="ru-RU" sz="1600" dirty="0" smtClean="0"/>
              <a:t> рублей</a:t>
            </a: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6772796" y="3500884"/>
            <a:ext cx="2394520" cy="12241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 smtClean="0"/>
              <a:t>Насос </a:t>
            </a:r>
            <a:r>
              <a:rPr lang="en-US" sz="1600" dirty="0" err="1" smtClean="0"/>
              <a:t>Wilo</a:t>
            </a:r>
            <a:r>
              <a:rPr lang="en-US" sz="1600" dirty="0" smtClean="0"/>
              <a:t> MHI 804</a:t>
            </a:r>
          </a:p>
          <a:p>
            <a:r>
              <a:rPr lang="en-US" sz="1600" dirty="0" smtClean="0"/>
              <a:t>Max Q – 8 </a:t>
            </a:r>
            <a:r>
              <a:rPr lang="ru-RU" sz="1600" dirty="0" smtClean="0"/>
              <a:t>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/час</a:t>
            </a:r>
          </a:p>
          <a:p>
            <a:r>
              <a:rPr lang="en-US" sz="1600" dirty="0" smtClean="0"/>
              <a:t>Max H – 48 </a:t>
            </a:r>
            <a:r>
              <a:rPr lang="ru-RU" sz="1600" dirty="0" smtClean="0"/>
              <a:t>м</a:t>
            </a:r>
            <a:endParaRPr lang="ru-RU" sz="1600" dirty="0"/>
          </a:p>
          <a:p>
            <a:r>
              <a:rPr lang="ru-RU" sz="1600" dirty="0" smtClean="0"/>
              <a:t>Цена </a:t>
            </a:r>
            <a:r>
              <a:rPr lang="en-US" sz="1600" dirty="0" smtClean="0"/>
              <a:t>27 500</a:t>
            </a:r>
            <a:r>
              <a:rPr lang="ru-RU" sz="1600" dirty="0" smtClean="0"/>
              <a:t>рублей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4303948" y="3509392"/>
            <a:ext cx="2394520" cy="12241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 smtClean="0"/>
              <a:t>Насос </a:t>
            </a:r>
            <a:r>
              <a:rPr lang="en-US" sz="1600" dirty="0" smtClean="0"/>
              <a:t>ESPA </a:t>
            </a:r>
            <a:r>
              <a:rPr lang="en-US" sz="1600" dirty="0" err="1" smtClean="0"/>
              <a:t>Prisma</a:t>
            </a:r>
            <a:r>
              <a:rPr lang="en-US" sz="1600" dirty="0" smtClean="0"/>
              <a:t> 35 5 N </a:t>
            </a:r>
          </a:p>
          <a:p>
            <a:r>
              <a:rPr lang="en-US" sz="1600" dirty="0" smtClean="0"/>
              <a:t>Max Q – 9 </a:t>
            </a:r>
            <a:r>
              <a:rPr lang="ru-RU" sz="1600" dirty="0" smtClean="0"/>
              <a:t>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/час</a:t>
            </a:r>
          </a:p>
          <a:p>
            <a:r>
              <a:rPr lang="en-US" sz="1600" dirty="0" smtClean="0"/>
              <a:t>Max H – 68 </a:t>
            </a:r>
            <a:r>
              <a:rPr lang="ru-RU" sz="1600" dirty="0" smtClean="0"/>
              <a:t>м</a:t>
            </a:r>
            <a:endParaRPr lang="ru-RU" sz="1600" dirty="0"/>
          </a:p>
          <a:p>
            <a:r>
              <a:rPr lang="ru-RU" sz="1600" dirty="0" smtClean="0"/>
              <a:t>Цена </a:t>
            </a:r>
            <a:r>
              <a:rPr lang="en-US" sz="1600" dirty="0" smtClean="0"/>
              <a:t>21 600</a:t>
            </a:r>
            <a:r>
              <a:rPr lang="ru-RU" sz="1600" dirty="0" smtClean="0"/>
              <a:t> рублей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6054452" y="4887912"/>
            <a:ext cx="2855392" cy="12241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 smtClean="0"/>
              <a:t>Насос</a:t>
            </a:r>
            <a:r>
              <a:rPr lang="en-US" sz="1600" dirty="0" smtClean="0"/>
              <a:t> </a:t>
            </a:r>
            <a:r>
              <a:rPr lang="en-US" sz="1600" dirty="0" err="1" smtClean="0"/>
              <a:t>Pedrollo</a:t>
            </a:r>
            <a:r>
              <a:rPr lang="en-US" sz="1600" dirty="0" smtClean="0"/>
              <a:t> </a:t>
            </a:r>
            <a:r>
              <a:rPr lang="en-US" sz="1600" dirty="0" err="1" smtClean="0"/>
              <a:t>Plurijet</a:t>
            </a:r>
            <a:r>
              <a:rPr lang="en-US" sz="1600" dirty="0" smtClean="0"/>
              <a:t> 4/130</a:t>
            </a:r>
          </a:p>
          <a:p>
            <a:r>
              <a:rPr lang="en-US" sz="1600" dirty="0" smtClean="0"/>
              <a:t>Max Q – </a:t>
            </a:r>
            <a:r>
              <a:rPr lang="ru-RU" sz="1600" dirty="0" smtClean="0"/>
              <a:t>7,8</a:t>
            </a:r>
            <a:r>
              <a:rPr lang="en-US" sz="1600" dirty="0" smtClean="0"/>
              <a:t> </a:t>
            </a:r>
            <a:r>
              <a:rPr lang="ru-RU" sz="1600" dirty="0" smtClean="0"/>
              <a:t>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/час</a:t>
            </a:r>
          </a:p>
          <a:p>
            <a:r>
              <a:rPr lang="en-US" sz="1600" dirty="0" smtClean="0"/>
              <a:t>Max H – </a:t>
            </a:r>
            <a:r>
              <a:rPr lang="ru-RU" sz="1600" dirty="0" smtClean="0"/>
              <a:t>65</a:t>
            </a:r>
            <a:r>
              <a:rPr lang="en-US" sz="1600" dirty="0" smtClean="0"/>
              <a:t> </a:t>
            </a:r>
            <a:r>
              <a:rPr lang="ru-RU" sz="1600" dirty="0" smtClean="0"/>
              <a:t>м</a:t>
            </a:r>
            <a:endParaRPr lang="ru-RU" sz="1600" dirty="0"/>
          </a:p>
          <a:p>
            <a:r>
              <a:rPr lang="ru-RU" sz="1600" dirty="0" smtClean="0"/>
              <a:t>Цена </a:t>
            </a:r>
            <a:r>
              <a:rPr lang="en-US" sz="1600" dirty="0" smtClean="0"/>
              <a:t>23 300</a:t>
            </a:r>
            <a:r>
              <a:rPr lang="ru-RU" sz="1600" dirty="0" smtClean="0"/>
              <a:t> рублей</a:t>
            </a:r>
            <a:endParaRPr lang="ru-RU" sz="1600" dirty="0"/>
          </a:p>
        </p:txBody>
      </p:sp>
      <p:sp>
        <p:nvSpPr>
          <p:cNvPr id="13" name="TextBox 12"/>
          <p:cNvSpPr txBox="1"/>
          <p:nvPr/>
        </p:nvSpPr>
        <p:spPr>
          <a:xfrm>
            <a:off x="3273636" y="4895056"/>
            <a:ext cx="2855392" cy="122413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1600" dirty="0" smtClean="0"/>
              <a:t>Насос</a:t>
            </a:r>
            <a:r>
              <a:rPr lang="en-US" sz="1600" dirty="0" smtClean="0"/>
              <a:t> </a:t>
            </a:r>
            <a:r>
              <a:rPr lang="en-US" sz="1600" dirty="0" err="1" smtClean="0"/>
              <a:t>Grundfos</a:t>
            </a:r>
            <a:r>
              <a:rPr lang="en-US" sz="1600" dirty="0" smtClean="0"/>
              <a:t> CM 5-7 </a:t>
            </a:r>
          </a:p>
          <a:p>
            <a:r>
              <a:rPr lang="en-US" sz="1600" dirty="0" smtClean="0"/>
              <a:t>Max Q – 6,5 </a:t>
            </a:r>
            <a:r>
              <a:rPr lang="ru-RU" sz="1600" dirty="0" smtClean="0"/>
              <a:t>м</a:t>
            </a:r>
            <a:r>
              <a:rPr lang="ru-RU" sz="1600" baseline="30000" dirty="0" smtClean="0"/>
              <a:t>3</a:t>
            </a:r>
            <a:r>
              <a:rPr lang="ru-RU" sz="1600" dirty="0" smtClean="0"/>
              <a:t>/час</a:t>
            </a:r>
          </a:p>
          <a:p>
            <a:r>
              <a:rPr lang="en-US" sz="1600" dirty="0" smtClean="0"/>
              <a:t>Max H – 65 </a:t>
            </a:r>
            <a:r>
              <a:rPr lang="ru-RU" sz="1600" dirty="0" smtClean="0"/>
              <a:t>м</a:t>
            </a:r>
            <a:endParaRPr lang="ru-RU" sz="1600" dirty="0"/>
          </a:p>
          <a:p>
            <a:r>
              <a:rPr lang="ru-RU" sz="1600" dirty="0" smtClean="0"/>
              <a:t>Цена </a:t>
            </a:r>
            <a:r>
              <a:rPr lang="en-US" sz="1600" dirty="0" smtClean="0"/>
              <a:t>23 320</a:t>
            </a:r>
            <a:r>
              <a:rPr lang="ru-RU" sz="1600" dirty="0" smtClean="0"/>
              <a:t> рублей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179512" y="6112048"/>
            <a:ext cx="8964488" cy="6120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600" b="1" dirty="0" smtClean="0"/>
              <a:t>ALTERA 5/6 </a:t>
            </a:r>
            <a:r>
              <a:rPr lang="ru-RU" sz="1600" b="1" dirty="0"/>
              <a:t>и</a:t>
            </a:r>
            <a:r>
              <a:rPr lang="ru-RU" sz="1600" b="1" dirty="0" smtClean="0"/>
              <a:t>меет самую низкую цену из всех приближенных аналогов известных брендов!!!</a:t>
            </a:r>
          </a:p>
          <a:p>
            <a:r>
              <a:rPr lang="ru-RU" sz="1600" b="1" dirty="0" smtClean="0"/>
              <a:t>А аналоги были взяты с характеристиками ниже </a:t>
            </a:r>
            <a:r>
              <a:rPr lang="en-US" sz="1600" b="1" dirty="0" smtClean="0"/>
              <a:t>VMEH 5/6</a:t>
            </a:r>
            <a:r>
              <a:rPr lang="ru-RU" sz="1600" b="1" dirty="0"/>
              <a:t> </a:t>
            </a:r>
            <a:r>
              <a:rPr lang="ru-RU" sz="1600" b="1" dirty="0" smtClean="0"/>
              <a:t>и не все имеют такие рабочие колеса</a:t>
            </a:r>
            <a:endParaRPr lang="en-US" sz="1600" b="1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866260388"/>
              </p:ext>
            </p:extLst>
          </p:nvPr>
        </p:nvGraphicFramePr>
        <p:xfrm>
          <a:off x="1835696" y="17728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301752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Автоматические насосные станции на основе насосов </a:t>
            </a:r>
            <a:r>
              <a:rPr lang="en-US" dirty="0" err="1" smtClean="0"/>
              <a:t>VMtec</a:t>
            </a:r>
            <a:r>
              <a:rPr lang="en-US" dirty="0" smtClean="0"/>
              <a:t> ALTERA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ifrf\Downloads\IMG_0329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679" y="4509119"/>
            <a:ext cx="1512168" cy="110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306168"/>
            <a:ext cx="80772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ALTERA </a:t>
            </a:r>
            <a:r>
              <a:rPr lang="ru-RU" dirty="0"/>
              <a:t>+</a:t>
            </a:r>
            <a:r>
              <a:rPr lang="ru-RU" dirty="0" smtClean="0"/>
              <a:t> блок автоматики с частотным преобразователем</a:t>
            </a:r>
            <a:endParaRPr lang="ru-R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838200" y="1524001"/>
            <a:ext cx="4309864" cy="3727450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 Двигатели с защитой </a:t>
            </a:r>
            <a:r>
              <a:rPr lang="en-US" sz="2400" dirty="0" smtClean="0"/>
              <a:t>IP 55</a:t>
            </a:r>
            <a:endParaRPr lang="ru-RU" sz="2400" dirty="0"/>
          </a:p>
          <a:p>
            <a:r>
              <a:rPr lang="ru-RU" sz="2400" dirty="0" smtClean="0"/>
              <a:t>До 35 пусков в час</a:t>
            </a:r>
            <a:endParaRPr lang="ru-RU" sz="2400" dirty="0"/>
          </a:p>
          <a:p>
            <a:r>
              <a:rPr lang="ru-RU" sz="2400" dirty="0" smtClean="0"/>
              <a:t>Отлаженная работа с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частотным регулятором</a:t>
            </a:r>
            <a:endParaRPr lang="ru-RU" sz="2400" dirty="0"/>
          </a:p>
          <a:p>
            <a:r>
              <a:rPr lang="ru-RU" sz="2400" dirty="0" err="1" smtClean="0"/>
              <a:t>Малошумность</a:t>
            </a:r>
            <a:endParaRPr lang="ru-RU" sz="2400" dirty="0" smtClean="0"/>
          </a:p>
          <a:p>
            <a:r>
              <a:rPr lang="ru-RU" sz="2400" dirty="0" smtClean="0"/>
              <a:t>Высокий КПД</a:t>
            </a:r>
          </a:p>
          <a:p>
            <a:r>
              <a:rPr lang="ru-RU" sz="2400" dirty="0" smtClean="0"/>
              <a:t>Возможность монтажа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с любыми блоками  </a:t>
            </a:r>
          </a:p>
          <a:p>
            <a:pPr marL="0" indent="0">
              <a:buNone/>
            </a:pPr>
            <a:r>
              <a:rPr lang="ru-RU" sz="2400" dirty="0"/>
              <a:t> </a:t>
            </a:r>
            <a:r>
              <a:rPr lang="ru-RU" sz="2400" dirty="0" smtClean="0"/>
              <a:t>    автоматики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  <p:pic>
        <p:nvPicPr>
          <p:cNvPr id="2050" name="Picture 2" descr="C:\Users\mifrf\Downloads\image02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604963"/>
            <a:ext cx="3595687" cy="364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sz="half" idx="1"/>
            <p:custDataLst>
              <p:tags r:id="rId4"/>
            </p:custDataLst>
          </p:nvPr>
        </p:nvSpPr>
        <p:spPr>
          <a:xfrm>
            <a:off x="755576" y="5733256"/>
            <a:ext cx="8208912" cy="840259"/>
          </a:xfrm>
          <a:solidFill>
            <a:srgbClr val="FFFF00"/>
          </a:solidFill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2400" dirty="0" smtClean="0"/>
              <a:t> При </a:t>
            </a:r>
            <a:r>
              <a:rPr lang="ru-RU" sz="2400" dirty="0"/>
              <a:t>изготовлении рабочих колес центробежных насосов ALTERA применяется лазерная сварка, поэтому они имеют минимальную сварочную деформацию, малую ширину шва и большую механическую прочность.</a:t>
            </a:r>
            <a:endParaRPr lang="ru-RU" sz="2400" dirty="0" smtClean="0"/>
          </a:p>
          <a:p>
            <a:endParaRPr lang="ru-RU" sz="2400" dirty="0"/>
          </a:p>
        </p:txBody>
      </p:sp>
      <p:pic>
        <p:nvPicPr>
          <p:cNvPr id="2052" name="Picture 4" descr="C:\Users\mifrf\Downloads\quality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116632"/>
            <a:ext cx="1935485" cy="11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60231" y="348070"/>
            <a:ext cx="2304257" cy="30089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normAutofit fontScale="62500" lnSpcReduction="20000"/>
          </a:bodyPr>
          <a:lstStyle/>
          <a:p>
            <a:r>
              <a:rPr lang="ru-RU" sz="4600" dirty="0" smtClean="0"/>
              <a:t>Автоматическая насосная станция на основе </a:t>
            </a:r>
            <a:r>
              <a:rPr lang="en-US" sz="4600" dirty="0" smtClean="0"/>
              <a:t>ALTERA</a:t>
            </a:r>
            <a:r>
              <a:rPr lang="ru-RU" sz="4600" dirty="0" smtClean="0"/>
              <a:t> с частотным преобразователем</a:t>
            </a:r>
            <a:endParaRPr lang="ru-RU" sz="7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53331" flipH="1">
            <a:off x="8045438" y="-1441700"/>
            <a:ext cx="2895600" cy="6861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5085184"/>
            <a:ext cx="9144000" cy="211561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sz="2400" b="1" dirty="0" err="1" smtClean="0"/>
              <a:t>Бустерные</a:t>
            </a:r>
            <a:r>
              <a:rPr lang="ru-RU" sz="2400" b="1" dirty="0" smtClean="0"/>
              <a:t> станции </a:t>
            </a:r>
            <a:r>
              <a:rPr lang="en-US" sz="2400" b="1" dirty="0" err="1" smtClean="0"/>
              <a:t>VMTec</a:t>
            </a:r>
            <a:r>
              <a:rPr lang="en-US" sz="2400" b="1" dirty="0" smtClean="0"/>
              <a:t> </a:t>
            </a:r>
            <a:r>
              <a:rPr lang="ru-RU" sz="2400" b="1" dirty="0" smtClean="0"/>
              <a:t>это, несомненно, самое выгодное решение. Качественное оборудование имеет приемлемую цену, обусловленную отсутствием затрат на торговые издержки и рекламу!!!</a:t>
            </a:r>
            <a:endParaRPr lang="ru-RU" sz="2400" b="1" dirty="0"/>
          </a:p>
        </p:txBody>
      </p:sp>
      <p:pic>
        <p:nvPicPr>
          <p:cNvPr id="2" name="Picture 2" descr="Y:\инфа\фото бустера\IMG_0308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6336704" cy="422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2040" y="1196752"/>
            <a:ext cx="3892609" cy="1606347"/>
          </a:xfrm>
        </p:spPr>
        <p:txBody>
          <a:bodyPr anchor="t">
            <a:normAutofit/>
          </a:bodyPr>
          <a:lstStyle/>
          <a:p>
            <a:r>
              <a:rPr lang="ru-RU" sz="2400" dirty="0" err="1" smtClean="0"/>
              <a:t>Бустерная</a:t>
            </a:r>
            <a:r>
              <a:rPr lang="ru-RU" sz="2400" dirty="0" smtClean="0"/>
              <a:t> станция </a:t>
            </a:r>
            <a:br>
              <a:rPr lang="ru-RU" sz="2400" dirty="0" smtClean="0"/>
            </a:br>
            <a:r>
              <a:rPr lang="ru-RU" sz="2400" dirty="0" smtClean="0"/>
              <a:t>с частотным управлением</a:t>
            </a:r>
            <a:br>
              <a:rPr lang="ru-RU" sz="2400" dirty="0" smtClean="0"/>
            </a:br>
            <a:r>
              <a:rPr lang="ru-RU" sz="2400" dirty="0" smtClean="0"/>
              <a:t>и возможностью каскадной</a:t>
            </a:r>
            <a:br>
              <a:rPr lang="ru-RU" sz="2400" dirty="0" smtClean="0"/>
            </a:br>
            <a:r>
              <a:rPr lang="ru-RU" sz="2400" dirty="0" smtClean="0"/>
              <a:t>работы</a:t>
            </a:r>
            <a:endParaRPr lang="ru-RU" sz="2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251391" y="3086535"/>
            <a:ext cx="3892609" cy="2930157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ru-RU" sz="4000" b="1" kern="1200" cap="small" baseline="0">
                <a:solidFill>
                  <a:srgbClr val="003300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Быстрое изготовление под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конкретный объект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Низкая стоимость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Немецкое качество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 smtClean="0"/>
              <a:t>Доставка во все регионы</a:t>
            </a:r>
          </a:p>
          <a:p>
            <a:r>
              <a:rPr lang="ru-RU" sz="2400" dirty="0"/>
              <a:t> </a:t>
            </a:r>
            <a:r>
              <a:rPr lang="ru-RU" sz="2400" dirty="0" smtClean="0"/>
              <a:t>    России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/>
          </a:p>
          <a:p>
            <a:pPr marL="342900" indent="-342900">
              <a:buFont typeface="Arial" pitchFamily="34" charset="0"/>
              <a:buChar char="•"/>
            </a:pPr>
            <a:endParaRPr lang="ru-RU" sz="2400" dirty="0" smtClean="0"/>
          </a:p>
          <a:p>
            <a:endParaRPr lang="ru-RU" sz="2400" dirty="0"/>
          </a:p>
        </p:txBody>
      </p:sp>
      <p:pic>
        <p:nvPicPr>
          <p:cNvPr id="3075" name="Picture 3" descr="C:\Users\mifrf\Downloads\piktogramme_150_dpi_icon-ip55-wolk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3068" y="5266599"/>
            <a:ext cx="1500187" cy="150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Y:\инфа\фото бустера\IMG_031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46440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mifrf\Downloads\367_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9587" y="548680"/>
            <a:ext cx="14478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ALTERA </a:t>
            </a:r>
            <a:r>
              <a:rPr lang="ru-RU" sz="3200" dirty="0" smtClean="0"/>
              <a:t>для систем автоматического полива</a:t>
            </a:r>
            <a:endParaRPr lang="ru-RU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1596413"/>
            <a:ext cx="8077200" cy="20486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/>
              <a:t>Для специалистов </a:t>
            </a:r>
            <a:r>
              <a:rPr lang="ru-RU" dirty="0" smtClean="0"/>
              <a:t>профессионально занимающихся </a:t>
            </a:r>
            <a:r>
              <a:rPr lang="ru-RU" dirty="0"/>
              <a:t>ирригацией (автоматический полив) специально сконструированы модели ALTERA способные орошать зеленые насаждения с  разной мощностью напора, производительностью и частотой. Можно применять с роторными, веерными, импульсными спринклерами, </a:t>
            </a:r>
            <a:r>
              <a:rPr lang="ru-RU" dirty="0" err="1"/>
              <a:t>баблерами</a:t>
            </a:r>
            <a:r>
              <a:rPr lang="ru-RU" dirty="0"/>
              <a:t> ,контроллерами и </a:t>
            </a:r>
            <a:r>
              <a:rPr lang="ru-RU" dirty="0" smtClean="0"/>
              <a:t>датчиками погоды.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0070C0"/>
                </a:solidFill>
              </a:rPr>
              <a:t>Модельный ряд </a:t>
            </a:r>
            <a:r>
              <a:rPr lang="en-US" dirty="0" err="1" smtClean="0">
                <a:solidFill>
                  <a:srgbClr val="0070C0"/>
                </a:solidFill>
              </a:rPr>
              <a:t>VMTec</a:t>
            </a:r>
            <a:r>
              <a:rPr lang="en-US" dirty="0" smtClean="0">
                <a:solidFill>
                  <a:srgbClr val="0070C0"/>
                </a:solidFill>
              </a:rPr>
              <a:t> ALTERA </a:t>
            </a:r>
            <a:r>
              <a:rPr lang="ru-RU" dirty="0" smtClean="0">
                <a:solidFill>
                  <a:srgbClr val="0070C0"/>
                </a:solidFill>
              </a:rPr>
              <a:t>охватывает огромное рабочее поле, что является  большим преимуществом при расчете конкретного объекта!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8" name="Picture 4" descr="C:\Users\mifrf\Downloads\e5461ceec491da1afdee26f9095680b7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58532"/>
            <a:ext cx="4680552" cy="308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mifrf\Downloads\irrigation_systems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436" y="4124316"/>
            <a:ext cx="3665614" cy="2733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41248" y="152400"/>
            <a:ext cx="5178552" cy="1143000"/>
          </a:xfrm>
        </p:spPr>
        <p:txBody>
          <a:bodyPr/>
          <a:lstStyle/>
          <a:p>
            <a:r>
              <a:rPr lang="en-US" dirty="0" err="1" smtClean="0"/>
              <a:t>VMTec</a:t>
            </a:r>
            <a:r>
              <a:rPr lang="en-US" dirty="0" smtClean="0"/>
              <a:t> ALTERA</a:t>
            </a:r>
            <a:endParaRPr lang="ru-R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05799" y="3429000"/>
            <a:ext cx="5257800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/>
              <a:t>Высокий срок службы </a:t>
            </a:r>
            <a:r>
              <a:rPr lang="ru-RU" sz="1600" dirty="0" smtClean="0"/>
              <a:t> </a:t>
            </a:r>
            <a:r>
              <a:rPr lang="ru-RU" sz="1600" dirty="0"/>
              <a:t>торцевых уплотнений и основных рабочих органов</a:t>
            </a:r>
          </a:p>
        </p:txBody>
      </p:sp>
      <p:sp>
        <p:nvSpPr>
          <p:cNvPr id="6" name="5-Point Star 5"/>
          <p:cNvSpPr/>
          <p:nvPr/>
        </p:nvSpPr>
        <p:spPr>
          <a:xfrm>
            <a:off x="4666374" y="260648"/>
            <a:ext cx="685800" cy="685800"/>
          </a:xfrm>
          <a:prstGeom prst="star5">
            <a:avLst/>
          </a:prstGeom>
          <a:solidFill>
            <a:schemeClr val="accent6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Content Placeholder 3"/>
          <p:cNvSpPr txBox="1">
            <a:spLocks/>
          </p:cNvSpPr>
          <p:nvPr/>
        </p:nvSpPr>
        <p:spPr>
          <a:xfrm>
            <a:off x="907976" y="1371600"/>
            <a:ext cx="5257800" cy="1841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1600" dirty="0" smtClean="0"/>
              <a:t>По маркетинговым исследованиям, проведённым нашей компанией – при приобретении насоса  </a:t>
            </a:r>
            <a:r>
              <a:rPr lang="ru-RU" sz="1600" dirty="0" err="1" smtClean="0"/>
              <a:t>VMTec</a:t>
            </a:r>
            <a:r>
              <a:rPr lang="ru-RU" sz="1600" dirty="0" smtClean="0"/>
              <a:t> ALTERA , окупаемость насоса  от ценовой разницы, например с ESPA, наступает через 3-6 месяцев, после этого срока, насос начинает приносить прибыль от экономии электроэнергии, не говоря уже об экономии в запасных частях и техническом обслуживании! </a:t>
            </a:r>
            <a:endParaRPr lang="ru-RU" sz="1600" dirty="0"/>
          </a:p>
        </p:txBody>
      </p:sp>
      <p:pic>
        <p:nvPicPr>
          <p:cNvPr id="4098" name="Picture 2" descr="C:\Users\mifrf\Downloads\vse-interney-magazinu-germanii-predlagaut-kachestvennnue-tovaru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5776" y="241701"/>
            <a:ext cx="2808312" cy="225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ontent Placeholder 3"/>
          <p:cNvSpPr txBox="1">
            <a:spLocks/>
          </p:cNvSpPr>
          <p:nvPr/>
        </p:nvSpPr>
        <p:spPr>
          <a:xfrm>
            <a:off x="907976" y="4293096"/>
            <a:ext cx="52578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1600" dirty="0"/>
          </a:p>
        </p:txBody>
      </p:sp>
      <p:sp>
        <p:nvSpPr>
          <p:cNvPr id="12" name="Content Placeholder 3"/>
          <p:cNvSpPr txBox="1">
            <a:spLocks/>
          </p:cNvSpPr>
          <p:nvPr/>
        </p:nvSpPr>
        <p:spPr>
          <a:xfrm>
            <a:off x="983194" y="4293096"/>
            <a:ext cx="7765269" cy="2304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0" lang="ru-RU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0" lang="ru-RU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600" dirty="0"/>
              <a:t>Немецкий завод </a:t>
            </a:r>
            <a:r>
              <a:rPr lang="ru-RU" sz="1600" dirty="0" err="1"/>
              <a:t>VMTec</a:t>
            </a:r>
            <a:r>
              <a:rPr lang="ru-RU" sz="1600" dirty="0"/>
              <a:t> по производству оборудования для водоснабжения являет собой высокотехнологичный современный комплекс с самым новейшим оснащением. Вся производственная база построена таким образом, что процесс разработки и инновации оборудования тесно связан с производственной линией, что позволяет быстро внедрять усовершенствования, особенно, важно это для насосов промышленного назначения, т.к. оптимизация модельного ряда у других производителей проходит с большими трудностями. Насосы </a:t>
            </a:r>
            <a:r>
              <a:rPr lang="ru-RU" sz="1600" dirty="0" err="1"/>
              <a:t>VMTec</a:t>
            </a:r>
            <a:r>
              <a:rPr lang="ru-RU" sz="1600" dirty="0"/>
              <a:t> охватывают все сферы в быту и промышленности, это и небольшие дренажные и поверхностные насосы и промышленные консольно-моноблочные и скважинные.</a:t>
            </a:r>
          </a:p>
        </p:txBody>
      </p:sp>
    </p:spTree>
    <p:custDataLst>
      <p:tags r:id="rId1"/>
    </p:custData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gLLkbNYfJYmMS8cGCr6Zq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vrdC8eV6YWWfpMhsRT8j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Q5rpkfSAY2XQl9CRvNvPMK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cuf4iZwLgLEPe9Eifdx3u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uzParF19LzvJyR9qw266I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gLAHFkz1Wny4DLE3ZEH9AS"/>
</p:tagLst>
</file>

<file path=ppt/theme/theme1.xml><?xml version="1.0" encoding="utf-8"?>
<a:theme xmlns:a="http://schemas.openxmlformats.org/drawingml/2006/main" name="Обучение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Training</Template>
  <TotalTime>0</TotalTime>
  <Words>948</Words>
  <Application>Microsoft Office PowerPoint</Application>
  <PresentationFormat>Экран (4:3)</PresentationFormat>
  <Paragraphs>123</Paragraphs>
  <Slides>10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Обучение</vt:lpstr>
      <vt:lpstr>Информация для специалистов по расчету и монтажу оборудования </vt:lpstr>
      <vt:lpstr>Презентация PowerPoint</vt:lpstr>
      <vt:lpstr>Преимущества ALTERA</vt:lpstr>
      <vt:lpstr>Презентация PowerPoint</vt:lpstr>
      <vt:lpstr>Автоматические насосные станции на основе насосов VMtec ALTERA</vt:lpstr>
      <vt:lpstr>ALTERA + блок автоматики с частотным преобразователем</vt:lpstr>
      <vt:lpstr>Презентация PowerPoint</vt:lpstr>
      <vt:lpstr>Бустерная станция  с частотным управлением и возможностью каскадной работы</vt:lpstr>
      <vt:lpstr>ALTERA для систем автоматического полива</vt:lpstr>
      <vt:lpstr>VMTec ALTERA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2013-11-19T07:09:21Z</dcterms:created>
  <dcterms:modified xsi:type="dcterms:W3CDTF">2013-12-17T05:46:05Z</dcterms:modified>
</cp:coreProperties>
</file>