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74" r:id="rId3"/>
    <p:sldId id="258" r:id="rId4"/>
    <p:sldId id="285" r:id="rId5"/>
    <p:sldId id="275" r:id="rId6"/>
    <p:sldId id="276" r:id="rId7"/>
    <p:sldId id="260" r:id="rId8"/>
    <p:sldId id="264" r:id="rId9"/>
    <p:sldId id="265" r:id="rId10"/>
    <p:sldId id="266" r:id="rId11"/>
    <p:sldId id="267" r:id="rId12"/>
    <p:sldId id="279" r:id="rId13"/>
    <p:sldId id="287" r:id="rId14"/>
    <p:sldId id="288" r:id="rId15"/>
    <p:sldId id="286" r:id="rId16"/>
    <p:sldId id="289" r:id="rId17"/>
    <p:sldId id="290" r:id="rId18"/>
    <p:sldId id="263" r:id="rId19"/>
    <p:sldId id="292" r:id="rId20"/>
    <p:sldId id="291" r:id="rId21"/>
    <p:sldId id="282" r:id="rId22"/>
    <p:sldId id="269" r:id="rId23"/>
    <p:sldId id="294" r:id="rId24"/>
    <p:sldId id="277" r:id="rId25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8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59C8BE-B5F3-4114-8704-5F3920AB0215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795DF3-92EF-42F3-AC9B-CC93A673A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4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Заменить фото завод.</a:t>
            </a:r>
            <a:r>
              <a:rPr lang="ru-RU" baseline="0" dirty="0" smtClean="0"/>
              <a:t> Взять из каталога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4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Оформить красиво. Только </a:t>
            </a:r>
            <a:r>
              <a:rPr lang="ru-RU" dirty="0" err="1" smtClean="0"/>
              <a:t>отрисованные</a:t>
            </a:r>
            <a:r>
              <a:rPr lang="ru-RU" dirty="0" smtClean="0"/>
              <a:t> кабели.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3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рисунок взять </a:t>
            </a:r>
            <a:r>
              <a:rPr lang="ru-RU" dirty="0" err="1" smtClean="0"/>
              <a:t>отрисованный</a:t>
            </a:r>
            <a:r>
              <a:rPr lang="ru-RU" dirty="0" smtClean="0"/>
              <a:t> из каталога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6E75C-6238-49A3-ABA7-E8F3FE4682C0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78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рисунок взять </a:t>
            </a:r>
            <a:r>
              <a:rPr lang="ru-RU" dirty="0" err="1" smtClean="0"/>
              <a:t>отрисованный</a:t>
            </a:r>
            <a:r>
              <a:rPr lang="ru-RU" dirty="0" smtClean="0"/>
              <a:t> из каталога. + добавить значок уникальная</a:t>
            </a:r>
            <a:r>
              <a:rPr lang="ru-RU" baseline="0" dirty="0" smtClean="0"/>
              <a:t> технология.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6E75C-6238-49A3-ABA7-E8F3FE4682C0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42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Выделить рыжим </a:t>
            </a:r>
            <a:r>
              <a:rPr lang="ru-RU" dirty="0" err="1" smtClean="0"/>
              <a:t>термореги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9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</a:t>
            </a:r>
            <a:r>
              <a:rPr lang="ru-RU" baseline="0" dirty="0" smtClean="0"/>
              <a:t> взять </a:t>
            </a:r>
            <a:r>
              <a:rPr lang="ru-RU" baseline="0" dirty="0" err="1" smtClean="0"/>
              <a:t>отрисованный</a:t>
            </a:r>
            <a:r>
              <a:rPr lang="ru-RU" baseline="0" dirty="0" smtClean="0"/>
              <a:t>, оформить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02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Выделить рыжим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71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рисунок из каталога </a:t>
            </a:r>
            <a:r>
              <a:rPr lang="ru-RU" dirty="0" err="1" smtClean="0"/>
              <a:t>стр</a:t>
            </a:r>
            <a:r>
              <a:rPr lang="ru-RU" dirty="0" smtClean="0"/>
              <a:t> 28 пометку</a:t>
            </a:r>
            <a:r>
              <a:rPr lang="ru-RU" baseline="0" dirty="0" smtClean="0"/>
              <a:t> </a:t>
            </a:r>
            <a:r>
              <a:rPr lang="en-US" baseline="0" dirty="0" smtClean="0"/>
              <a:t>new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12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12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Сделать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колаж</a:t>
            </a:r>
            <a:r>
              <a:rPr lang="ru-RU" baseline="0" dirty="0" smtClean="0"/>
              <a:t> взять рисунки из каталога </a:t>
            </a:r>
            <a:r>
              <a:rPr lang="ru-RU" baseline="0" dirty="0" err="1" smtClean="0"/>
              <a:t>стр</a:t>
            </a:r>
            <a:r>
              <a:rPr lang="ru-RU" baseline="0" dirty="0" smtClean="0"/>
              <a:t> 64-73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8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Попробовать добавить</a:t>
            </a:r>
            <a:r>
              <a:rPr lang="ru-RU" baseline="0" dirty="0" smtClean="0"/>
              <a:t> картинки с областями применения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2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Рыжим выделить только</a:t>
            </a:r>
            <a:r>
              <a:rPr lang="ru-RU" baseline="0" dirty="0" smtClean="0"/>
              <a:t> кабель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66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6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Оформить красиво. Только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отрисованные</a:t>
            </a:r>
            <a:r>
              <a:rPr lang="ru-RU" baseline="0" dirty="0" smtClean="0"/>
              <a:t> кабели.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0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ассортимент взять из каталога образцов кабельной продукции</a:t>
            </a:r>
            <a:r>
              <a:rPr lang="en-US" baseline="0" dirty="0" smtClean="0"/>
              <a:t> + new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6E75C-6238-49A3-ABA7-E8F3FE4682C0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12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+ new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2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1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+ new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88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baseline="0" dirty="0" smtClean="0"/>
              <a:t>+ new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6E75C-6238-49A3-ABA7-E8F3FE4682C0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8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baseline="0" dirty="0" smtClean="0"/>
              <a:t>+ new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6E75C-6238-49A3-ABA7-E8F3FE4682C0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6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4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8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5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6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3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7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7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0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_____Microsoft_Excel6.xlsx"/><Relationship Id="rId11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4.emf"/><Relationship Id="rId4" Type="http://schemas.openxmlformats.org/officeDocument/2006/relationships/image" Target="../media/image2.jpeg"/><Relationship Id="rId9" Type="http://schemas.openxmlformats.org/officeDocument/2006/relationships/package" Target="../embeddings/_____Microsoft_Excel7.xls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_____Microsoft_Excel8.xlsx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6.emf"/><Relationship Id="rId4" Type="http://schemas.openxmlformats.org/officeDocument/2006/relationships/image" Target="../media/image2.jpeg"/><Relationship Id="rId9" Type="http://schemas.openxmlformats.org/officeDocument/2006/relationships/package" Target="../embeddings/_____Microsoft_Excel9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_____Microsoft_Excel10.xlsx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_____Microsoft_Excel11.xlsx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emf"/><Relationship Id="rId5" Type="http://schemas.openxmlformats.org/officeDocument/2006/relationships/package" Target="../embeddings/_____Microsoft_Excel12.xlsx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_____Microsoft_Excel_97-20032.xls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Microsoft_Excel1.xlsx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Microsoft_Excel2.xlsx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emf"/><Relationship Id="rId4" Type="http://schemas.openxmlformats.org/officeDocument/2006/relationships/image" Target="../media/image2.jpeg"/><Relationship Id="rId9" Type="http://schemas.openxmlformats.org/officeDocument/2006/relationships/package" Target="../embeddings/_____Microsoft_Excel3.xls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Microsoft_Excel4.xlsx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emf"/><Relationship Id="rId4" Type="http://schemas.openxmlformats.org/officeDocument/2006/relationships/image" Target="../media/image2.jpeg"/><Relationship Id="rId9" Type="http://schemas.openxmlformats.org/officeDocument/2006/relationships/package" Target="../embeddings/_____Microsoft_Excel5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4892080" cy="147002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Промышленный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электрообогрев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843808" y="1098529"/>
            <a:ext cx="58326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Саморегулирующаяся электрическая нагревательная лента для защиты от замерзания или поддержания требуемой температуры промышленных трубопроводов, резервуаров и технологического оборудования, в том числе во взрывоопасных зонах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коррозионных средах 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2918995" y="2266122"/>
            <a:ext cx="22031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Варианты исполнения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971456"/>
              </p:ext>
            </p:extLst>
          </p:nvPr>
        </p:nvGraphicFramePr>
        <p:xfrm>
          <a:off x="2909888" y="2571744"/>
          <a:ext cx="57562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Лист" r:id="rId6" imgW="5305357" imgH="1162185" progId="Excel.Sheet.12">
                  <p:embed/>
                </p:oleObj>
              </mc:Choice>
              <mc:Fallback>
                <p:oleObj name="Лист" r:id="rId6" imgW="5305357" imgH="1162185" progId="Excel.Sheet.12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2571744"/>
                        <a:ext cx="575627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77257"/>
              </p:ext>
            </p:extLst>
          </p:nvPr>
        </p:nvGraphicFramePr>
        <p:xfrm>
          <a:off x="2909888" y="4286250"/>
          <a:ext cx="5813425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Лист" r:id="rId9" imgW="5572057" imgH="2286000" progId="Excel.Sheet.12">
                  <p:embed/>
                </p:oleObj>
              </mc:Choice>
              <mc:Fallback>
                <p:oleObj name="Лист" r:id="rId9" imgW="5572057" imgH="2286000" progId="Excel.Sheet.12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4286250"/>
                        <a:ext cx="5813425" cy="236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2913518" y="3975652"/>
            <a:ext cx="2753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Технические характеристики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1500174"/>
            <a:ext cx="1835696" cy="473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500042"/>
            <a:ext cx="7848872" cy="3571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Технические характеристики</a:t>
            </a:r>
            <a:r>
              <a:rPr lang="en-US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линейки кабелей </a:t>
            </a:r>
            <a:r>
              <a:rPr lang="en-US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VR</a:t>
            </a:r>
            <a:endParaRPr lang="ru-RU" sz="1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843808" y="1214422"/>
            <a:ext cx="576064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Саморегулирующаяся электрическая нагревательная лента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технологического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подогрева или поддержания требуемой температуры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промышленных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трубопроводов, резервуаров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технологического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оборудования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в том числе во взрывоопасных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зонах и коррозионных средах 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2916487" y="2509035"/>
            <a:ext cx="22031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Варианты исполнения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004980"/>
              </p:ext>
            </p:extLst>
          </p:nvPr>
        </p:nvGraphicFramePr>
        <p:xfrm>
          <a:off x="2909888" y="2822575"/>
          <a:ext cx="57562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Лист" r:id="rId6" imgW="5305357" imgH="781185" progId="Excel.Sheet.12">
                  <p:embed/>
                </p:oleObj>
              </mc:Choice>
              <mc:Fallback>
                <p:oleObj name="Лист" r:id="rId6" imgW="5305357" imgH="781185" progId="Excel.Sheet.12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2822575"/>
                        <a:ext cx="5756275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774045"/>
              </p:ext>
            </p:extLst>
          </p:nvPr>
        </p:nvGraphicFramePr>
        <p:xfrm>
          <a:off x="2917825" y="4143375"/>
          <a:ext cx="5478463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Лист" r:id="rId9" imgW="5248343" imgH="2095500" progId="Excel.Sheet.12">
                  <p:embed/>
                </p:oleObj>
              </mc:Choice>
              <mc:Fallback>
                <p:oleObj name="Лист" r:id="rId9" imgW="5248343" imgH="2095500" progId="Excel.Sheet.12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4143375"/>
                        <a:ext cx="5478463" cy="217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2927441" y="3832529"/>
            <a:ext cx="2753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Технические характеристики</a:t>
            </a: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1400773"/>
            <a:ext cx="184125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500042"/>
            <a:ext cx="7848872" cy="3571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Технические характеристики</a:t>
            </a:r>
            <a:r>
              <a:rPr lang="en-US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линейки кабелей </a:t>
            </a:r>
            <a:r>
              <a:rPr lang="en-US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VC</a:t>
            </a:r>
            <a:endParaRPr lang="ru-RU" sz="1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57158" y="1428736"/>
            <a:ext cx="8358246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217847"/>
            <a:ext cx="8064896" cy="599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571480"/>
            <a:ext cx="5760640" cy="285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РЕЗИСТИВНЫЕ НАГРЕВАТЕЛЬНЫЕ КАБЕЛИ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910" y="1428737"/>
            <a:ext cx="3286148" cy="71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400" b="1" dirty="0"/>
              <a:t>Среднетемпературный нагревательный кабель с </a:t>
            </a:r>
            <a:r>
              <a:rPr lang="ru-RU" sz="1400" b="1" dirty="0" err="1"/>
              <a:t>фторполимерной</a:t>
            </a:r>
            <a:r>
              <a:rPr lang="ru-RU" sz="1400" b="1" dirty="0"/>
              <a:t> изоляцией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оболочкой</a:t>
            </a:r>
            <a:r>
              <a:rPr lang="en-US" sz="1400" b="1" dirty="0"/>
              <a:t> </a:t>
            </a:r>
            <a:r>
              <a:rPr lang="ru-RU" sz="1400" b="1" dirty="0"/>
              <a:t>СНФ</a:t>
            </a:r>
            <a:endParaRPr lang="ru-RU" sz="1400" b="1" dirty="0">
              <a:solidFill>
                <a:srgbClr val="FF330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786314" y="1428736"/>
            <a:ext cx="3643338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400" b="1" dirty="0"/>
              <a:t>Уникальная безмуфтовая нагревательная секция на базе нагревательного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кабеля </a:t>
            </a:r>
            <a:r>
              <a:rPr lang="ru-RU" sz="1400" b="1" dirty="0"/>
              <a:t>ТМФ</a:t>
            </a:r>
            <a:endParaRPr lang="ru-RU" sz="1400" b="1" dirty="0">
              <a:solidFill>
                <a:srgbClr val="FF3300"/>
              </a:solidFill>
            </a:endParaRPr>
          </a:p>
        </p:txBody>
      </p:sp>
      <p:pic>
        <p:nvPicPr>
          <p:cNvPr id="12" name="Рисунок 11" descr="cable_snf.png"/>
          <p:cNvPicPr>
            <a:picLocks noChangeAspect="1"/>
          </p:cNvPicPr>
          <p:nvPr/>
        </p:nvPicPr>
        <p:blipFill>
          <a:blip r:embed="rId4"/>
          <a:srcRect b="33918"/>
          <a:stretch>
            <a:fillRect/>
          </a:stretch>
        </p:blipFill>
        <p:spPr>
          <a:xfrm>
            <a:off x="1357290" y="2524097"/>
            <a:ext cx="500066" cy="4119613"/>
          </a:xfrm>
          <a:prstGeom prst="rect">
            <a:avLst/>
          </a:prstGeom>
        </p:spPr>
      </p:pic>
      <p:pic>
        <p:nvPicPr>
          <p:cNvPr id="13" name="Рисунок 12" descr="cable_tmf.png"/>
          <p:cNvPicPr>
            <a:picLocks noChangeAspect="1"/>
          </p:cNvPicPr>
          <p:nvPr/>
        </p:nvPicPr>
        <p:blipFill>
          <a:blip r:embed="rId5"/>
          <a:srcRect b="32772"/>
          <a:stretch>
            <a:fillRect/>
          </a:stretch>
        </p:blipFill>
        <p:spPr>
          <a:xfrm>
            <a:off x="5500694" y="2524097"/>
            <a:ext cx="500066" cy="41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4077" y="532737"/>
            <a:ext cx="7848872" cy="3571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ТЕХНИЧЕСКИЕ ХАРАКТЕРИСТИКИ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КАБЕЛЕЙ СНФ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3143240" y="1428736"/>
            <a:ext cx="5429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Электрический нагрева тельный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кабель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постоянной мощности для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обогрева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трубопроводов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резервуаров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другого технологического оборудования,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том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числе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 взрывоопасных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зонах.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3289281" y="2703443"/>
            <a:ext cx="2753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Технические характеристики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988525"/>
              </p:ext>
            </p:extLst>
          </p:nvPr>
        </p:nvGraphicFramePr>
        <p:xfrm>
          <a:off x="3286116" y="3013075"/>
          <a:ext cx="4930775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Лист" r:id="rId6" imgW="4924357" imgH="1800157" progId="Excel.Sheet.12">
                  <p:embed/>
                </p:oleObj>
              </mc:Choice>
              <mc:Fallback>
                <p:oleObj name="Лист" r:id="rId6" imgW="4924357" imgH="1800157" progId="Excel.Sheet.1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3013075"/>
                        <a:ext cx="4930775" cy="178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cnf.png"/>
          <p:cNvPicPr>
            <a:picLocks noChangeAspect="1"/>
          </p:cNvPicPr>
          <p:nvPr/>
        </p:nvPicPr>
        <p:blipFill>
          <a:blip r:embed="rId8"/>
          <a:srcRect b="28155"/>
          <a:stretch>
            <a:fillRect/>
          </a:stretch>
        </p:blipFill>
        <p:spPr>
          <a:xfrm>
            <a:off x="642910" y="1428735"/>
            <a:ext cx="2214578" cy="49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428604"/>
            <a:ext cx="7848872" cy="5000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ТЕХНИЧЕСКИЕ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ХАРАКТЕРИСТИКИ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БЕЗМУФТОВЫХ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НАГРЕВАТЕЛЬНЫХ СЕКЦИЙ ТМФ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3929058" y="1485885"/>
            <a:ext cx="500066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Секция нагрева тельная кабельная для обогрева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трубопроводов,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резерву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аров и другого технологического оборудования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поставляются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объект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виде изделий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готовых к использованию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соответствии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проектом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том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числе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 взрывоопасных зонах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4068419" y="3118154"/>
            <a:ext cx="2753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Технические характеристики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609444"/>
              </p:ext>
            </p:extLst>
          </p:nvPr>
        </p:nvGraphicFramePr>
        <p:xfrm>
          <a:off x="4070350" y="3429000"/>
          <a:ext cx="4524375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Лист" r:id="rId6" imgW="4514985" imgH="1990657" progId="Excel.Sheet.12">
                  <p:embed/>
                </p:oleObj>
              </mc:Choice>
              <mc:Fallback>
                <p:oleObj name="Лист" r:id="rId6" imgW="4514985" imgH="1990657" progId="Excel.Sheet.1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3429000"/>
                        <a:ext cx="4524375" cy="199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tmf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2" y="1414448"/>
            <a:ext cx="3560437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5760640" cy="37371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Промышленный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электрообогрев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500174"/>
            <a:ext cx="2865187" cy="9469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Регулирующая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аппаратура</a:t>
            </a:r>
            <a:endParaRPr lang="ru-RU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428860" y="2601346"/>
            <a:ext cx="6019078" cy="425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2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14348" y="500042"/>
            <a:ext cx="7993458" cy="37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РЕГУЛИРУЮЩАЯ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АППАРАТУРА</a:t>
            </a: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929066"/>
            <a:ext cx="76066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ассортименте компании как регуляторы для поддержания фиксированной температуры, так и регуляторы с функцией автоматического регулирования температуры в зависимости от температуры окружающей среды. </a:t>
            </a:r>
          </a:p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Диапазон регулирования температур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-200°С до +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1100°С.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571612"/>
            <a:ext cx="3188214" cy="21153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4348" y="1571612"/>
            <a:ext cx="45005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Компания ССТ представляет  широкий  ассортимент   терморегулирующей аппаратуры. 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Терморегуляторы входят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состав систем электрообогрева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обеспечивают компенсацию теплопотерь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оптимизацию мощности обогрева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счет создания и поддержания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необходимой температуры.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14412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418789" y="397565"/>
            <a:ext cx="861970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РЕГУЛИРУЮЩАЯ АППАРАТУРА 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АССОРТИМЕНТ И ТЕХНИЧЕСКИЕ ХАРАКТЕРИСТИКИ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47307"/>
              </p:ext>
            </p:extLst>
          </p:nvPr>
        </p:nvGraphicFramePr>
        <p:xfrm>
          <a:off x="357188" y="1216025"/>
          <a:ext cx="8421687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Лист" r:id="rId5" imgW="8277157" imgH="5162685" progId="Excel.Sheet.12">
                  <p:embed/>
                </p:oleObj>
              </mc:Choice>
              <mc:Fallback>
                <p:oleObj name="Лист" r:id="rId5" imgW="8277157" imgH="5162685" progId="Excel.Shee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216025"/>
                        <a:ext cx="8421687" cy="524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9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428628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Промышленный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электрообогрев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217847"/>
            <a:ext cx="8064896" cy="599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285860"/>
            <a:ext cx="8064896" cy="23042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Элементы </a:t>
            </a: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питания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Аксессуары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Комплектующие </a:t>
            </a:r>
            <a:endParaRPr lang="ru-RU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428860" y="2513238"/>
            <a:ext cx="6143668" cy="43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342229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Ассортимент коробок соединительных серии УСК</a:t>
            </a:r>
          </a:p>
          <a:p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Важной составной частью систем промышленного электрообогрева являются коробки соединительные </a:t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для подключения саморегулирующихся, резистивных и силовых кабелей.</a:t>
            </a:r>
          </a:p>
          <a:p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Компания ССТ представляет новую серию коробок соединительных УСК, имеющие:</a:t>
            </a:r>
            <a:endParaRPr lang="ru-RU" sz="1600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138922"/>
              </p:ext>
            </p:extLst>
          </p:nvPr>
        </p:nvGraphicFramePr>
        <p:xfrm>
          <a:off x="573088" y="3143248"/>
          <a:ext cx="7513637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Worksheet" r:id="rId6" imgW="7496243" imgH="1943100" progId="Excel.Sheet.8">
                  <p:embed/>
                </p:oleObj>
              </mc:Choice>
              <mc:Fallback>
                <p:oleObj name="Worksheet" r:id="rId6" imgW="7496243" imgH="194310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143248"/>
                        <a:ext cx="7513637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34" y="500042"/>
            <a:ext cx="3149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ЭЛЕМЕНТЫ  ПИТАНИЯ </a:t>
            </a:r>
          </a:p>
        </p:txBody>
      </p:sp>
    </p:spTree>
    <p:extLst>
      <p:ext uri="{BB962C8B-B14F-4D97-AF65-F5344CB8AC3E}">
        <p14:creationId xmlns:p14="http://schemas.microsoft.com/office/powerpoint/2010/main" val="31506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5760640" cy="37371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ПРОМЫШЛЕННЫЙ ЭЛЕКТРООБОГРЕВ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_MG_2627_gray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0468" b="13281"/>
          <a:stretch>
            <a:fillRect/>
          </a:stretch>
        </p:blipFill>
        <p:spPr>
          <a:xfrm>
            <a:off x="2786018" y="1571612"/>
            <a:ext cx="6357982" cy="5286388"/>
          </a:xfrm>
          <a:prstGeom prst="rect">
            <a:avLst/>
          </a:prstGeom>
        </p:spPr>
      </p:pic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430325" y="1095746"/>
            <a:ext cx="835292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Компания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ООО «ССТ»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является лидером в области энергосберегающих технологий, созданных на основе электрических нагревательных кабелей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обогрева и поддержания требуемых температур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 трубопроводов;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- емкостей и резервуаров хранения;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- приборов;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- технологического оборудования; 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сопутствующих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устройств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разных областях промышленности,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том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числе во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взрывоопасных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зонах.</a:t>
            </a:r>
          </a:p>
          <a:p>
            <a:pPr>
              <a:spcAft>
                <a:spcPts val="12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Основное назначение  систем промышленного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электрообогрева – стабилизация температуры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жидкостей и газов в процессе переработки,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транспортировки и хранения,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что в конечном итоге повышает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качество продукции.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24744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Ассортимент коробок соединительных серии УСК</a:t>
            </a:r>
            <a:endParaRPr lang="ru-RU" sz="16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536655"/>
              </p:ext>
            </p:extLst>
          </p:nvPr>
        </p:nvGraphicFramePr>
        <p:xfrm>
          <a:off x="500034" y="1500174"/>
          <a:ext cx="7664574" cy="478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Лист" r:id="rId6" imgW="7448550" imgH="4648200" progId="Excel.Sheet.8">
                  <p:embed/>
                </p:oleObj>
              </mc:Choice>
              <mc:Fallback>
                <p:oleObj name="Лист" r:id="rId6" imgW="7448550" imgH="464820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500174"/>
                        <a:ext cx="7664574" cy="478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34" y="500042"/>
            <a:ext cx="3149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ЭЛЕМЕНТЫ  ПИТАНИЯ </a:t>
            </a:r>
          </a:p>
        </p:txBody>
      </p:sp>
    </p:spTree>
    <p:extLst>
      <p:ext uri="{BB962C8B-B14F-4D97-AF65-F5344CB8AC3E}">
        <p14:creationId xmlns:p14="http://schemas.microsoft.com/office/powerpoint/2010/main" val="41685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5"/>
          <p:cNvSpPr>
            <a:spLocks noChangeArrowheads="1"/>
          </p:cNvSpPr>
          <p:nvPr/>
        </p:nvSpPr>
        <p:spPr bwMode="auto">
          <a:xfrm>
            <a:off x="383836" y="939119"/>
            <a:ext cx="83931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200" dirty="0">
              <a:cs typeface="Tahoma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357818" y="4786322"/>
            <a:ext cx="19488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Крепежные элементы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57290" y="4841462"/>
            <a:ext cx="17602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Комплекты заделок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648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АКСЕССУАРЫ  И  КОМПЛЕКТУЮЩИЕ  ДЛЯ  МОНТАЖА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Страницы из Promobogrev_gray-orange_2012_pages-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1612"/>
            <a:ext cx="3143272" cy="2782796"/>
          </a:xfrm>
          <a:prstGeom prst="rect">
            <a:avLst/>
          </a:prstGeom>
        </p:spPr>
      </p:pic>
      <p:pic>
        <p:nvPicPr>
          <p:cNvPr id="25" name="Рисунок 24" descr="Страницы из Promobogrev_gray-orange_2012_pages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500174"/>
            <a:ext cx="2185420" cy="29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5760640" cy="37371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Промышленный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электрообогрев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3"/>
            <a:ext cx="821537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электрического обогрева и поддержания заданных температур содержимого емкостей и трубопроводов, а так же  приборов, технических принадлежностей и сопутствующих устройств, в том числе, во взрывоопасных зонах.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642910" y="2214554"/>
            <a:ext cx="75595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Области применения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Пищевая промышленность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Электроэнергетика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Топливная промышленность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Чёрная и цветная металлургия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Химическая и нефтехимическая  промышленность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Машиностроение и металлообработка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Лесная, деревообрабатывающая и  целлюлозно-бумажная промышленность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Промышленность строительных материалов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Стекольная 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фарфоро-фаянсовая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промышленность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Лёгкая промышленность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Микробиологическая промышленность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Мукомольно-крупяная и комбикормовая промышленность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Фермерские хозяйства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65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103712" cy="37371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РАБОТЫ С КОМПАНИЕЙ ССТ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943233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14348" y="1102578"/>
            <a:ext cx="700092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НАДЕЖНОСТЬ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Высококачественный продукт соответствующий всем требованиям стандартов, имеющий гарантию от производителя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БЕЗОПАСНОСТЬ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Продукция соответствует всем необходимым стандартам, имеет соответствующие сертификаты, в том числе о применение во взрывоопасных зонах.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ПРОСТОТА ЭКСПЛУАТАЦИИ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Широкий ассортимент комплектующих и аксессуаров для монтажа позволяют сделать процесс монтажа быстрым и легким.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УНИВЕРСАЛЬНОСТЬ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линейке представлен широкий ассортимент нагревательных кабелей разного диапазона линейной мощности – от 10 Вт/м до 60 Вт/м с оболочкой из фторполимера или термопластичного компаунда, что дает возможность применения продукции в различных сферах электрообогрева.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ЭКОНОМИЧНОСТЬ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предлагаем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высокомаржинальный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продукт с привлекательной рекомендуемой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розничной ценой.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ОПЕРАТИВНОСТЬ ПОСТАВОК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Постоянное наличие продукции на складе производителя и оперативная обработка и поставка заказов.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ТЕХНИЧЕСКАЯ ПОДДЕРЖКА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31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Специалисты компании всегда готовы провести консультации и оказать поддержку при расчетах систем электрообогрева.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42886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052736"/>
            <a:ext cx="8568952" cy="5903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Системы промышленного электрообогрева состоят из нагревательных элементов, регулирующей аппаратуры, элементов питания и аксессуаров и комплектующих.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071678"/>
            <a:ext cx="6002732" cy="42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6268011" y="3021496"/>
            <a:ext cx="2383009" cy="516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215780" y="4610840"/>
            <a:ext cx="4284476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92992" y="6027630"/>
            <a:ext cx="3500462" cy="228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322480" y="4741746"/>
            <a:ext cx="1713718" cy="79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827848" y="5330920"/>
            <a:ext cx="3528392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472" y="500042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ЭЛЕМЕНТЫ СИСТЕМ ЭЛЕКТРООБОГРЕВА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2992" y="5670440"/>
            <a:ext cx="2714644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Нагревательные ленты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51090" y="2670044"/>
            <a:ext cx="242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Регулирующая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аппаратура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4241680"/>
            <a:ext cx="1821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Элементы питания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65024" y="4956060"/>
            <a:ext cx="2712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Аксессуары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 комплектующие</a:t>
            </a:r>
          </a:p>
        </p:txBody>
      </p:sp>
    </p:spTree>
    <p:extLst>
      <p:ext uri="{BB962C8B-B14F-4D97-AF65-F5344CB8AC3E}">
        <p14:creationId xmlns:p14="http://schemas.microsoft.com/office/powerpoint/2010/main" val="10383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5760640" cy="37371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Промышленный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электрообогрев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 l="-1358" t="7016" r="15758" b="24047"/>
          <a:stretch>
            <a:fillRect/>
          </a:stretch>
        </p:blipFill>
        <p:spPr bwMode="auto">
          <a:xfrm>
            <a:off x="3033590" y="2166078"/>
            <a:ext cx="6110410" cy="469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714488"/>
            <a:ext cx="321471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Нагревательные элементы</a:t>
            </a:r>
            <a:endParaRPr lang="ru-RU" sz="2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86446" y="2143116"/>
            <a:ext cx="2921360" cy="375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VM, VL, VR, VC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282" y="1428736"/>
            <a:ext cx="3752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Ctr="1">
            <a:spAutoFit/>
          </a:bodyPr>
          <a:lstStyle/>
          <a:p>
            <a:r>
              <a:rPr lang="ru-RU" sz="2400" b="1" dirty="0" smtClean="0"/>
              <a:t>Саморегулирующиеся</a:t>
            </a:r>
            <a:endParaRPr lang="ru-RU" sz="2400" b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4282" y="3286124"/>
            <a:ext cx="2532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/>
          <a:p>
            <a:r>
              <a:rPr lang="ru-RU" sz="2400" b="1" dirty="0" smtClean="0"/>
              <a:t>Резистивные</a:t>
            </a:r>
            <a:endParaRPr lang="ru-RU" sz="24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786446" y="2857496"/>
            <a:ext cx="782129" cy="271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СНФ</a:t>
            </a: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ТМФ</a:t>
            </a:r>
          </a:p>
          <a:p>
            <a:pPr algn="l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able_samre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2818512" y="-103924"/>
            <a:ext cx="487300" cy="4838504"/>
          </a:xfrm>
          <a:prstGeom prst="rect">
            <a:avLst/>
          </a:prstGeom>
        </p:spPr>
      </p:pic>
      <p:pic>
        <p:nvPicPr>
          <p:cNvPr id="18" name="Рисунок 17" descr="cable_sn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 flipH="1">
            <a:off x="2911946" y="1721943"/>
            <a:ext cx="248999" cy="4768021"/>
          </a:xfrm>
          <a:prstGeom prst="rect">
            <a:avLst/>
          </a:prstGeom>
        </p:spPr>
      </p:pic>
      <p:pic>
        <p:nvPicPr>
          <p:cNvPr id="19" name="Рисунок 18" descr="cable_tm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>
            <a:off x="2807116" y="2798320"/>
            <a:ext cx="382462" cy="47680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1472" y="500042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НАГРЕВАТЕЛЬНЫЕ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ЭЛЕМЕНТЫ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304609"/>
            <a:ext cx="7848872" cy="4286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Конструкция                              </a:t>
            </a: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Ассортимент</a:t>
            </a:r>
            <a:endParaRPr lang="ru-RU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 b="8652"/>
          <a:stretch>
            <a:fillRect/>
          </a:stretch>
        </p:blipFill>
        <p:spPr bwMode="auto">
          <a:xfrm>
            <a:off x="714348" y="1785926"/>
            <a:ext cx="2088232" cy="492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472" y="500042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САМОРЕГУЛИРУЮЩИЕСЯ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 НАГРЕВАТЕЛЬНЫЕ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 ЛЕНТЫ</a:t>
            </a:r>
          </a:p>
        </p:txBody>
      </p:sp>
      <p:pic>
        <p:nvPicPr>
          <p:cNvPr id="31" name="Рисунок 30" descr="samregi.png"/>
          <p:cNvPicPr>
            <a:picLocks noChangeAspect="1"/>
          </p:cNvPicPr>
          <p:nvPr/>
        </p:nvPicPr>
        <p:blipFill>
          <a:blip r:embed="rId5"/>
          <a:srcRect l="6250" t="13927" r="74219" b="34811"/>
          <a:stretch>
            <a:fillRect/>
          </a:stretch>
        </p:blipFill>
        <p:spPr>
          <a:xfrm>
            <a:off x="4000496" y="1857364"/>
            <a:ext cx="4429156" cy="47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0129" y="1142984"/>
            <a:ext cx="661076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линейке представлены среднетемпературные греющие кабели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серий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VL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VM, VR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температурой максимального воздействия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85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оболочкой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фторполимера или термопластичного компаунда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высокотемпературные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кабели серии VС с температурой максимального воздействия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190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892272"/>
              </p:ext>
            </p:extLst>
          </p:nvPr>
        </p:nvGraphicFramePr>
        <p:xfrm>
          <a:off x="541338" y="2146300"/>
          <a:ext cx="7870825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Лист" r:id="rId6" imgW="7867785" imgH="4343400" progId="Excel.Sheet.12">
                  <p:embed/>
                </p:oleObj>
              </mc:Choice>
              <mc:Fallback>
                <p:oleObj name="Лист" r:id="rId6" imgW="7867785" imgH="4343400" progId="Excel.Sheet.12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146300"/>
                        <a:ext cx="7870825" cy="434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612302"/>
            <a:ext cx="1800200" cy="4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2603901"/>
            <a:ext cx="1872208" cy="4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4221" y="2612302"/>
            <a:ext cx="1800200" cy="4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2643182"/>
            <a:ext cx="1872208" cy="38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428604"/>
            <a:ext cx="8424936" cy="500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488" algn="l"/>
            <a:r>
              <a:rPr lang="ru-RU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Линейка  саморегулирующихся</a:t>
            </a:r>
            <a:r>
              <a:rPr lang="en-US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нагревательных</a:t>
            </a:r>
            <a:r>
              <a:rPr lang="en-US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лент</a:t>
            </a:r>
            <a:r>
              <a:rPr lang="en-US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VM</a:t>
            </a:r>
            <a:r>
              <a:rPr lang="en-US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VL, VR, VC</a:t>
            </a:r>
            <a:endParaRPr lang="ru-RU" sz="1600" b="1" cap="al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new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6644" y="834947"/>
            <a:ext cx="957764" cy="9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500042"/>
            <a:ext cx="7848872" cy="3571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Технические характеристики</a:t>
            </a:r>
            <a:r>
              <a:rPr lang="en-US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линейки кабелей </a:t>
            </a:r>
            <a:r>
              <a:rPr lang="en-US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VM</a:t>
            </a:r>
            <a:endParaRPr lang="ru-RU" sz="1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843808" y="1357298"/>
            <a:ext cx="57606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аморегулирующаяся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электрическая нагревательная лента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защиты от замерзания или поддержания требуемой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температуры трубопроводов и емкостей, в том числе во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взрывоопасных зонах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2928926" y="2214554"/>
            <a:ext cx="22031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Варианты исполнения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71615"/>
              </p:ext>
            </p:extLst>
          </p:nvPr>
        </p:nvGraphicFramePr>
        <p:xfrm>
          <a:off x="2909888" y="2520950"/>
          <a:ext cx="57562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Лист" r:id="rId6" imgW="5305357" imgH="590685" progId="Excel.Sheet.12">
                  <p:embed/>
                </p:oleObj>
              </mc:Choice>
              <mc:Fallback>
                <p:oleObj name="Лист" r:id="rId6" imgW="5305357" imgH="590685" progId="Excel.Sheet.12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2520950"/>
                        <a:ext cx="57562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515850"/>
              </p:ext>
            </p:extLst>
          </p:nvPr>
        </p:nvGraphicFramePr>
        <p:xfrm>
          <a:off x="2917825" y="3808413"/>
          <a:ext cx="5781675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Лист" r:id="rId9" imgW="5533957" imgH="2343285" progId="Excel.Sheet.12">
                  <p:embed/>
                </p:oleObj>
              </mc:Choice>
              <mc:Fallback>
                <p:oleObj name="Лист" r:id="rId9" imgW="5533957" imgH="2343285" progId="Excel.Sheet.12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3808413"/>
                        <a:ext cx="5781675" cy="2433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2928926" y="3500438"/>
            <a:ext cx="2753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Технические характеристики</a:t>
            </a:r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1429306"/>
            <a:ext cx="1872208" cy="48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10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843808" y="1357298"/>
            <a:ext cx="57606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аморегулирующаяся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электрическая нагревательная лента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защиты от замерзания или поддержания требуемой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температуры трубопроводов и емкостей, в том числе во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взрывоопасных зонах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2838831" y="2149386"/>
            <a:ext cx="22031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Варианты исполнения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13786"/>
              </p:ext>
            </p:extLst>
          </p:nvPr>
        </p:nvGraphicFramePr>
        <p:xfrm>
          <a:off x="2909888" y="2520950"/>
          <a:ext cx="57562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Лист" r:id="rId6" imgW="5305357" imgH="590685" progId="Excel.Sheet.12">
                  <p:embed/>
                </p:oleObj>
              </mc:Choice>
              <mc:Fallback>
                <p:oleObj name="Лист" r:id="rId6" imgW="5305357" imgH="590685" progId="Excel.Sheet.12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2520950"/>
                        <a:ext cx="57562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73188"/>
              </p:ext>
            </p:extLst>
          </p:nvPr>
        </p:nvGraphicFramePr>
        <p:xfrm>
          <a:off x="2917825" y="3808413"/>
          <a:ext cx="57324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Лист" r:id="rId9" imgW="5495857" imgH="2276543" progId="Excel.Sheet.12">
                  <p:embed/>
                </p:oleObj>
              </mc:Choice>
              <mc:Fallback>
                <p:oleObj name="Лист" r:id="rId9" imgW="5495857" imgH="2276543" progId="Excel.Sheet.12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3808413"/>
                        <a:ext cx="5732463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2843808" y="3445530"/>
            <a:ext cx="2753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Технические характеристики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1429306"/>
            <a:ext cx="1872208" cy="48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500042"/>
            <a:ext cx="7848872" cy="3571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Технические характеристики</a:t>
            </a:r>
            <a:r>
              <a:rPr lang="en-US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линейки кабелей </a:t>
            </a:r>
            <a:r>
              <a:rPr lang="en-US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</a:t>
            </a:r>
            <a:endParaRPr lang="ru-RU" sz="1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635</Words>
  <Application>Microsoft Office PowerPoint</Application>
  <PresentationFormat>Экран (4:3)</PresentationFormat>
  <Paragraphs>207</Paragraphs>
  <Slides>24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Wingdings</vt:lpstr>
      <vt:lpstr>1_Тема Office</vt:lpstr>
      <vt:lpstr>Лист</vt:lpstr>
      <vt:lpstr>Worksheet</vt:lpstr>
      <vt:lpstr>Промышленный электрообогрев</vt:lpstr>
      <vt:lpstr>ПРОМЫШЛЕННЫЙ ЭЛЕКТРООБОГРЕВ</vt:lpstr>
      <vt:lpstr>Презентация PowerPoint</vt:lpstr>
      <vt:lpstr>Промышленный электрообогрев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Промышленный электрообогрев</vt:lpstr>
      <vt:lpstr>Презентация PowerPoint</vt:lpstr>
      <vt:lpstr>Презентация PowerPoint</vt:lpstr>
      <vt:lpstr>Промышленный электрообогрев</vt:lpstr>
      <vt:lpstr>Презентация PowerPoint</vt:lpstr>
      <vt:lpstr>Презентация PowerPoint</vt:lpstr>
      <vt:lpstr>Презентация PowerPoint</vt:lpstr>
      <vt:lpstr>Промышленный электрообогрев</vt:lpstr>
      <vt:lpstr>ПРЕИМУЩЕСТВА РАБОТЫ С КОМПАНИЕЙ ССТ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Компания ССТ представляет  новую линейку саморегулирующихся нагревательных лент VM, VL, VR, VC</dc:title>
  <dc:creator>Горева Лидия</dc:creator>
  <cp:lastModifiedBy>Крючков Кирилл Александрович</cp:lastModifiedBy>
  <cp:revision>97</cp:revision>
  <cp:lastPrinted>2013-01-22T12:23:24Z</cp:lastPrinted>
  <dcterms:created xsi:type="dcterms:W3CDTF">2013-01-15T13:30:14Z</dcterms:created>
  <dcterms:modified xsi:type="dcterms:W3CDTF">2016-05-16T07:51:43Z</dcterms:modified>
</cp:coreProperties>
</file>