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81" r:id="rId3"/>
    <p:sldId id="261" r:id="rId4"/>
    <p:sldId id="282" r:id="rId5"/>
    <p:sldId id="262" r:id="rId6"/>
    <p:sldId id="287" r:id="rId7"/>
    <p:sldId id="284" r:id="rId8"/>
    <p:sldId id="286" r:id="rId9"/>
    <p:sldId id="27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81"/>
            <p14:sldId id="261"/>
            <p14:sldId id="282"/>
            <p14:sldId id="262"/>
            <p14:sldId id="287"/>
            <p14:sldId id="284"/>
          </p14:sldIdLst>
        </p14:section>
        <p14:section name="Раздел 1" id="{6D9936A3-3945-4757-BC8B-B5C252D8E036}">
          <p14:sldIdLst>
            <p14:sldId id="286"/>
            <p14:sldId id="275"/>
            <p14:sldId id="267"/>
          </p14:sldIdLst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77" d="100"/>
          <a:sy n="7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u-RU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u-RU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ru-RU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Бустерная</a:t>
          </a:r>
          <a:r>
            <a:rPr lang="ru-RU" sz="3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станция с фиксированной частотой вращения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u-RU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u-RU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ru-RU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ru-RU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ru-RU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ru-RU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Бустерная</a:t>
          </a: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станция с частотным регулятором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ru-RU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ru-RU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Насос с частотным преобразователем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u-RU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u-RU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3" custScaleY="111428" custLinFactNeighborX="-6" custLinFactNeighborY="516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 custScaleY="14059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u-RU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u-RU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 custScaleY="12286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ru-RU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ru-RU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 custScaleY="1240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2882128" y="-1796225"/>
          <a:ext cx="1417235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Насос с частотным преобразователем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301"/>
        <a:ext cx="5010287" cy="1417235"/>
      </dsp:txXfrm>
    </dsp:sp>
    <dsp:sp modelId="{7E429971-BC57-430F-BB25-C0574E5E39E3}">
      <dsp:nvSpPr>
        <dsp:cNvPr id="0" name=""/>
        <dsp:cNvSpPr/>
      </dsp:nvSpPr>
      <dsp:spPr>
        <a:xfrm>
          <a:off x="0" y="72011"/>
          <a:ext cx="1085492" cy="14040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1</a:t>
          </a:r>
        </a:p>
      </dsp:txBody>
      <dsp:txXfrm>
        <a:off x="52989" y="125000"/>
        <a:ext cx="979514" cy="1298101"/>
      </dsp:txXfrm>
    </dsp:sp>
    <dsp:sp modelId="{B37A5355-225B-4C6F-AED7-6C620F99EECC}">
      <dsp:nvSpPr>
        <dsp:cNvPr id="0" name=""/>
        <dsp:cNvSpPr/>
      </dsp:nvSpPr>
      <dsp:spPr>
        <a:xfrm rot="5400000">
          <a:off x="2971493" y="-394565"/>
          <a:ext cx="1238505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Бустерная</a:t>
          </a:r>
          <a:r>
            <a:rPr lang="ru-RU" sz="320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станция с фиксированной частотой вращения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1491326"/>
        <a:ext cx="5010287" cy="1238505"/>
      </dsp:txXfrm>
    </dsp:sp>
    <dsp:sp modelId="{C04276DC-EE64-470A-B8BC-09067B8045FA}">
      <dsp:nvSpPr>
        <dsp:cNvPr id="0" name=""/>
        <dsp:cNvSpPr/>
      </dsp:nvSpPr>
      <dsp:spPr>
        <a:xfrm>
          <a:off x="109" y="1480539"/>
          <a:ext cx="1085492" cy="1260078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2</a:t>
          </a:r>
        </a:p>
      </dsp:txBody>
      <dsp:txXfrm>
        <a:off x="53098" y="1533528"/>
        <a:ext cx="979514" cy="1154100"/>
      </dsp:txXfrm>
    </dsp:sp>
    <dsp:sp modelId="{C7C3E6FD-D83F-4BDA-907E-B5EE041DA931}">
      <dsp:nvSpPr>
        <dsp:cNvPr id="0" name=""/>
        <dsp:cNvSpPr/>
      </dsp:nvSpPr>
      <dsp:spPr>
        <a:xfrm rot="5400000">
          <a:off x="2965399" y="928516"/>
          <a:ext cx="1250693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Бустерная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станция с частотным регулятором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2" y="2808313"/>
        <a:ext cx="5010287" cy="1250693"/>
      </dsp:txXfrm>
    </dsp:sp>
    <dsp:sp modelId="{F5034101-5B7D-4FE7-B47A-5A48CF39606B}">
      <dsp:nvSpPr>
        <dsp:cNvPr id="0" name=""/>
        <dsp:cNvSpPr/>
      </dsp:nvSpPr>
      <dsp:spPr>
        <a:xfrm>
          <a:off x="109" y="2803621"/>
          <a:ext cx="1085492" cy="126007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3</a:t>
          </a:r>
        </a:p>
      </dsp:txBody>
      <dsp:txXfrm>
        <a:off x="53098" y="2856610"/>
        <a:ext cx="979514" cy="115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17.12.2013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28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Подведите итог презентации, повторив важные моменты уроков.</a:t>
            </a:r>
          </a:p>
          <a:p>
            <a:r>
              <a:rPr lang="ru-RU" dirty="0" smtClean="0"/>
              <a:t>Что должны запомнить слушатели после презентации?</a:t>
            </a:r>
          </a:p>
          <a:p>
            <a:endParaRPr lang="ru-RU" dirty="0" smtClean="0"/>
          </a:p>
          <a:p>
            <a:r>
              <a:rPr lang="ru-RU" dirty="0" smtClean="0"/>
              <a:t>Сохраните презентацию на видео для удобства распространения. (Чтобы создать видео, откройте вкладку "Файл" и выберите команду "Доступ". В разделе "Типы файлов" щелкните "Создать видео").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12.xml"/><Relationship Id="rId7" Type="http://schemas.openxmlformats.org/officeDocument/2006/relationships/image" Target="../media/image20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3991" y="1340768"/>
            <a:ext cx="618022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Информация для</a:t>
            </a:r>
            <a:br>
              <a:rPr lang="ru-RU" dirty="0" smtClean="0"/>
            </a:br>
            <a:r>
              <a:rPr lang="ru-RU" dirty="0" smtClean="0"/>
              <a:t>специалистов по расчету</a:t>
            </a:r>
            <a:br>
              <a:rPr lang="ru-RU" dirty="0" smtClean="0"/>
            </a:br>
            <a:r>
              <a:rPr lang="ru-RU" dirty="0" smtClean="0"/>
              <a:t>и монтажу оборудования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17" y="260648"/>
            <a:ext cx="367240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mifrf\Downloads\Hom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74" y="3429000"/>
            <a:ext cx="5104526" cy="29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r>
              <a:rPr lang="en-US" dirty="0" err="1" smtClean="0"/>
              <a:t>VMTec</a:t>
            </a:r>
            <a:r>
              <a:rPr lang="en-US" dirty="0" smtClean="0"/>
              <a:t> ALTERA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5799" y="3429000"/>
            <a:ext cx="52578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Высокий срок службы </a:t>
            </a:r>
            <a:r>
              <a:rPr lang="ru-RU" sz="1600" dirty="0" smtClean="0"/>
              <a:t> </a:t>
            </a:r>
            <a:r>
              <a:rPr lang="ru-RU" sz="1600" dirty="0"/>
              <a:t>торцевых уплотнений и основных рабочих органов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666374" y="260648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07976" y="1371600"/>
            <a:ext cx="5257800" cy="1841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dirty="0" smtClean="0"/>
              <a:t>По маркетинговым исследованиям, проведённым нашей компанией – при приобретении насоса  </a:t>
            </a:r>
            <a:r>
              <a:rPr lang="ru-RU" sz="1600" dirty="0" err="1" smtClean="0"/>
              <a:t>VMTec</a:t>
            </a:r>
            <a:r>
              <a:rPr lang="ru-RU" sz="1600" dirty="0" smtClean="0"/>
              <a:t> ALTERA , окупаемость насоса  от ценовой разницы, например с ESPA, наступает через 3-6 месяцев, после этого срока, насос начинает приносить прибыль от экономии электроэнергии, не говоря уже об экономии в запасных частях и техническом обслуживании! </a:t>
            </a:r>
            <a:endParaRPr lang="ru-RU" sz="1600" dirty="0"/>
          </a:p>
        </p:txBody>
      </p:sp>
      <p:pic>
        <p:nvPicPr>
          <p:cNvPr id="4098" name="Picture 2" descr="C:\Users\mifrf\Downloads\vse-interney-magazinu-germanii-predlagaut-kachestvennnue-tovar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76" y="241701"/>
            <a:ext cx="2808312" cy="22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907976" y="4293096"/>
            <a:ext cx="5257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6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983194" y="4293096"/>
            <a:ext cx="7765269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Немецкий завод </a:t>
            </a:r>
            <a:r>
              <a:rPr lang="ru-RU" sz="1600" dirty="0" err="1"/>
              <a:t>VMTec</a:t>
            </a:r>
            <a:r>
              <a:rPr lang="ru-RU" sz="1600" dirty="0"/>
              <a:t> по производству оборудования для водоснабжения являет собой высокотехнологичный современный комплекс с самым новейшим оснащением. Вся производственная база построена таким образом, что процесс разработки и инновации оборудования тесно связан с производственной линией, что позволяет быстро внедрять усовершенствования, особенно, важно это для насосов промышленного назначения, т.к. оптимизация модельного ряда у других производителей проходит с большими трудностями. Насосы </a:t>
            </a:r>
            <a:r>
              <a:rPr lang="ru-RU" sz="1600" dirty="0" err="1"/>
              <a:t>VMTec</a:t>
            </a:r>
            <a:r>
              <a:rPr lang="ru-RU" sz="1600" dirty="0"/>
              <a:t> охватывают все сферы в быту и промышленности, это и небольшие дренажные и поверхностные насосы и промышленные консольно-моноблочные и скважинные.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ifrf\Downloads\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84446"/>
            <a:ext cx="5715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9018" y="260648"/>
            <a:ext cx="6781800" cy="591155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ru-RU" sz="3600" b="1" dirty="0" smtClean="0"/>
              <a:t>Область применения</a:t>
            </a:r>
            <a:r>
              <a:rPr lang="en-US" sz="3600" b="1" dirty="0" smtClean="0"/>
              <a:t> </a:t>
            </a:r>
            <a:r>
              <a:rPr lang="ru-RU" sz="3600" b="1" dirty="0" smtClean="0"/>
              <a:t>поверхностных насосов </a:t>
            </a:r>
            <a:r>
              <a:rPr lang="en-US" sz="3600" b="1" dirty="0" smtClean="0"/>
              <a:t>ALTERA</a:t>
            </a:r>
            <a:endParaRPr lang="ru-RU" sz="3600" b="1" dirty="0" smtClean="0"/>
          </a:p>
          <a:p>
            <a:pPr algn="ctr"/>
            <a:endParaRPr lang="ru-RU" sz="3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Возможность  сконструировать автоматическую станцию для повышения давления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Установка на систему водоснабжения с фильтрами тонкой очистки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Использование для умеренно агрессивных водных растворов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Установка для систем автоматического полива (</a:t>
            </a:r>
            <a:r>
              <a:rPr lang="ru-RU" sz="2800" dirty="0" err="1" smtClean="0"/>
              <a:t>спринклерное</a:t>
            </a:r>
            <a:r>
              <a:rPr lang="ru-RU" sz="2800" dirty="0" smtClean="0"/>
              <a:t> орошение)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Мойки высокого давления 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057" y="-1179512"/>
            <a:ext cx="3930509" cy="83392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frf\Downloads\3_god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3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8077200" cy="1215152"/>
          </a:xfrm>
        </p:spPr>
        <p:txBody>
          <a:bodyPr/>
          <a:lstStyle/>
          <a:p>
            <a:r>
              <a:rPr lang="ru-RU" dirty="0" smtClean="0"/>
              <a:t>Преимущества </a:t>
            </a:r>
            <a:r>
              <a:rPr lang="en-US" dirty="0" smtClean="0"/>
              <a:t>ALTERA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1196752"/>
            <a:ext cx="8077200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Класс защиты двигателя </a:t>
            </a:r>
            <a:r>
              <a:rPr lang="en-US" dirty="0" smtClean="0"/>
              <a:t>IP 55</a:t>
            </a:r>
          </a:p>
          <a:p>
            <a:pPr marL="0" indent="0">
              <a:buNone/>
            </a:pPr>
            <a:r>
              <a:rPr lang="ru-RU" sz="1500" dirty="0" smtClean="0"/>
              <a:t>          Защита от водяных струй во всех направлениях и полная </a:t>
            </a:r>
            <a:r>
              <a:rPr lang="ru-RU" sz="1500" dirty="0" err="1" smtClean="0"/>
              <a:t>пылезащещенность</a:t>
            </a:r>
            <a:endParaRPr lang="ru-RU" sz="1500" dirty="0"/>
          </a:p>
          <a:p>
            <a:r>
              <a:rPr lang="ru-RU" dirty="0" smtClean="0"/>
              <a:t>Использование нержавеющей стали для всех деталей гидравлической части насоса</a:t>
            </a:r>
            <a:endParaRPr lang="ru-RU" sz="1600" dirty="0"/>
          </a:p>
          <a:p>
            <a:r>
              <a:rPr lang="ru-RU" dirty="0" err="1" smtClean="0"/>
              <a:t>Малошумность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  </a:t>
            </a:r>
            <a:r>
              <a:rPr lang="ru-RU" sz="1600" dirty="0" err="1" smtClean="0"/>
              <a:t>Средневзвешанный</a:t>
            </a:r>
            <a:r>
              <a:rPr lang="ru-RU" sz="1600" dirty="0" smtClean="0"/>
              <a:t> уровень звукового давления при измерениях составляет менее  70 дБ</a:t>
            </a:r>
          </a:p>
          <a:p>
            <a:r>
              <a:rPr lang="ru-RU" dirty="0" smtClean="0"/>
              <a:t>Проектируются таким образом что подвижные части закрыты картерами</a:t>
            </a:r>
          </a:p>
          <a:p>
            <a:r>
              <a:rPr lang="ru-RU" dirty="0" smtClean="0"/>
              <a:t>100% электробезопасность и защита</a:t>
            </a:r>
            <a:endParaRPr lang="ru-RU" sz="1600" dirty="0" smtClean="0"/>
          </a:p>
          <a:p>
            <a:pPr marL="0" indent="0">
              <a:lnSpc>
                <a:spcPct val="220000"/>
              </a:lnSpc>
              <a:buNone/>
            </a:pPr>
            <a:r>
              <a:rPr lang="ru-RU" sz="1600" dirty="0" smtClean="0"/>
              <a:t>           Каждый проводник или часть под напряжением электрически изолирована от массы; имеется дополнительная             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защита, обеспечиваемая за счет подключения доступных проводящих частей проводнику заземления, чтобы 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обеспечить безопасность доступных частей при неисправности основной изоляции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Установка в местах где невозможен монтаж вертикального насоса при  необходимости в высоком давлении</a:t>
            </a:r>
          </a:p>
          <a:p>
            <a:pPr marL="0" indent="0">
              <a:lnSpc>
                <a:spcPct val="220000"/>
              </a:lnSpc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58680" y="1701800"/>
            <a:ext cx="4751164" cy="14607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sz="2000" dirty="0" smtClean="0"/>
              <a:t>Насос </a:t>
            </a:r>
            <a:r>
              <a:rPr lang="en-US" sz="2000" dirty="0" err="1" smtClean="0">
                <a:solidFill>
                  <a:srgbClr val="0070C0"/>
                </a:solidFill>
              </a:rPr>
              <a:t>VMTec</a:t>
            </a:r>
            <a:r>
              <a:rPr lang="en-US" sz="2000" dirty="0" smtClean="0">
                <a:solidFill>
                  <a:srgbClr val="0070C0"/>
                </a:solidFill>
              </a:rPr>
              <a:t> ALTERA 5/6  </a:t>
            </a:r>
            <a:r>
              <a:rPr lang="ru-RU" sz="2000" dirty="0" smtClean="0">
                <a:solidFill>
                  <a:srgbClr val="FF0000"/>
                </a:solidFill>
              </a:rPr>
              <a:t>Рабочие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Max Q – 8 </a:t>
            </a:r>
            <a:r>
              <a:rPr lang="ru-RU" sz="2000" dirty="0" smtClean="0"/>
              <a:t>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/час                 </a:t>
            </a:r>
            <a:r>
              <a:rPr lang="ru-RU" sz="2000" dirty="0" smtClean="0">
                <a:solidFill>
                  <a:srgbClr val="FF0000"/>
                </a:solidFill>
              </a:rPr>
              <a:t>колеса из</a:t>
            </a:r>
          </a:p>
          <a:p>
            <a:r>
              <a:rPr lang="en-US" sz="2000" dirty="0" smtClean="0"/>
              <a:t>Max H – 70 </a:t>
            </a:r>
            <a:r>
              <a:rPr lang="ru-RU" sz="2000" dirty="0" smtClean="0"/>
              <a:t>м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нержавеющей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smtClean="0"/>
              <a:t>Цена </a:t>
            </a:r>
            <a:r>
              <a:rPr lang="ru-RU" sz="2000" dirty="0" smtClean="0">
                <a:solidFill>
                  <a:srgbClr val="0070C0"/>
                </a:solidFill>
              </a:rPr>
              <a:t>17 600 рублей           </a:t>
            </a:r>
            <a:r>
              <a:rPr lang="ru-RU" sz="2000" dirty="0" smtClean="0">
                <a:solidFill>
                  <a:srgbClr val="FF0000"/>
                </a:solidFill>
              </a:rPr>
              <a:t>стали  </a:t>
            </a:r>
            <a:r>
              <a:rPr lang="ru-RU" sz="2000" dirty="0" smtClean="0">
                <a:solidFill>
                  <a:srgbClr val="0070C0"/>
                </a:solidFill>
              </a:rPr>
              <a:t>    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287" y="242398"/>
            <a:ext cx="3875538" cy="8222589"/>
          </a:xfrm>
          <a:prstGeom prst="rect">
            <a:avLst/>
          </a:prstGeom>
        </p:spPr>
      </p:pic>
      <p:pic>
        <p:nvPicPr>
          <p:cNvPr id="3074" name="Picture 2" descr="C:\Users\mifrf\Downloads\montazh-vodoprovoda-i-kanalizacii-v-zvenigoro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" y="149619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4832" y="557064"/>
            <a:ext cx="7992888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dirty="0" smtClean="0"/>
              <a:t>Применение </a:t>
            </a:r>
            <a:r>
              <a:rPr lang="en-US" sz="2800" dirty="0" smtClean="0"/>
              <a:t>ALTERA</a:t>
            </a:r>
            <a:r>
              <a:rPr lang="ru-RU" sz="2800" dirty="0" smtClean="0"/>
              <a:t> </a:t>
            </a:r>
            <a:r>
              <a:rPr lang="en-US" sz="2800" dirty="0" smtClean="0"/>
              <a:t>VMEH 5/6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для систем фильтрации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456" y="4895056"/>
            <a:ext cx="2855392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 smtClean="0"/>
              <a:t>Насос</a:t>
            </a:r>
            <a:r>
              <a:rPr lang="en-US" sz="1600" dirty="0" smtClean="0"/>
              <a:t> </a:t>
            </a:r>
            <a:r>
              <a:rPr lang="en-US" sz="1600" dirty="0" err="1" smtClean="0"/>
              <a:t>Nocchi</a:t>
            </a:r>
            <a:r>
              <a:rPr lang="en-US" sz="1600" dirty="0" smtClean="0"/>
              <a:t> </a:t>
            </a:r>
            <a:r>
              <a:rPr lang="en-US" sz="1600" dirty="0" err="1" smtClean="0"/>
              <a:t>Multinox</a:t>
            </a:r>
            <a:r>
              <a:rPr lang="en-US" sz="1600" dirty="0" smtClean="0"/>
              <a:t> 120/60 </a:t>
            </a:r>
          </a:p>
          <a:p>
            <a:r>
              <a:rPr lang="en-US" sz="1600" dirty="0" smtClean="0"/>
              <a:t>Max Q – 5,7 </a:t>
            </a:r>
            <a:r>
              <a:rPr lang="ru-RU" sz="1600" dirty="0" smtClean="0"/>
              <a:t>м</a:t>
            </a:r>
            <a:r>
              <a:rPr lang="ru-RU" sz="1600" baseline="30000" dirty="0" smtClean="0"/>
              <a:t>3</a:t>
            </a:r>
            <a:r>
              <a:rPr lang="ru-RU" sz="1600" dirty="0" smtClean="0"/>
              <a:t>/час</a:t>
            </a:r>
          </a:p>
          <a:p>
            <a:r>
              <a:rPr lang="en-US" sz="1600" dirty="0" smtClean="0"/>
              <a:t>Max H – 56 </a:t>
            </a:r>
            <a:r>
              <a:rPr lang="ru-RU" sz="1600" dirty="0" smtClean="0"/>
              <a:t>м</a:t>
            </a:r>
            <a:endParaRPr lang="ru-RU" sz="1600" dirty="0"/>
          </a:p>
          <a:p>
            <a:r>
              <a:rPr lang="ru-RU" sz="1600" dirty="0" smtClean="0"/>
              <a:t>Цена </a:t>
            </a:r>
            <a:r>
              <a:rPr lang="en-US" sz="1600" dirty="0" smtClean="0"/>
              <a:t>2</a:t>
            </a:r>
            <a:r>
              <a:rPr lang="ru-RU" sz="1600" dirty="0" smtClean="0"/>
              <a:t>5</a:t>
            </a:r>
            <a:r>
              <a:rPr lang="en-US" sz="1600" dirty="0" smtClean="0"/>
              <a:t> 320</a:t>
            </a:r>
            <a:r>
              <a:rPr lang="ru-RU" sz="1600" dirty="0" smtClean="0"/>
              <a:t> рублей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72796" y="3500884"/>
            <a:ext cx="2394520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 smtClean="0"/>
              <a:t>Насос </a:t>
            </a:r>
            <a:r>
              <a:rPr lang="en-US" sz="1600" dirty="0" err="1" smtClean="0"/>
              <a:t>Wilo</a:t>
            </a:r>
            <a:r>
              <a:rPr lang="en-US" sz="1600" dirty="0" smtClean="0"/>
              <a:t> MHI 804</a:t>
            </a:r>
          </a:p>
          <a:p>
            <a:r>
              <a:rPr lang="en-US" sz="1600" dirty="0" smtClean="0"/>
              <a:t>Max Q – 8 </a:t>
            </a:r>
            <a:r>
              <a:rPr lang="ru-RU" sz="1600" dirty="0" smtClean="0"/>
              <a:t>м</a:t>
            </a:r>
            <a:r>
              <a:rPr lang="ru-RU" sz="1600" baseline="30000" dirty="0" smtClean="0"/>
              <a:t>3</a:t>
            </a:r>
            <a:r>
              <a:rPr lang="ru-RU" sz="1600" dirty="0" smtClean="0"/>
              <a:t>/час</a:t>
            </a:r>
          </a:p>
          <a:p>
            <a:r>
              <a:rPr lang="en-US" sz="1600" dirty="0" smtClean="0"/>
              <a:t>Max H – 48 </a:t>
            </a:r>
            <a:r>
              <a:rPr lang="ru-RU" sz="1600" dirty="0" smtClean="0"/>
              <a:t>м</a:t>
            </a:r>
            <a:endParaRPr lang="ru-RU" sz="1600" dirty="0"/>
          </a:p>
          <a:p>
            <a:r>
              <a:rPr lang="ru-RU" sz="1600" dirty="0" smtClean="0"/>
              <a:t>Цена </a:t>
            </a:r>
            <a:r>
              <a:rPr lang="en-US" sz="1600" dirty="0" smtClean="0"/>
              <a:t>27 500</a:t>
            </a:r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303948" y="3509392"/>
            <a:ext cx="2394520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 smtClean="0"/>
              <a:t>Насос </a:t>
            </a:r>
            <a:r>
              <a:rPr lang="en-US" sz="1600" dirty="0" smtClean="0"/>
              <a:t>ESPA </a:t>
            </a:r>
            <a:r>
              <a:rPr lang="en-US" sz="1600" dirty="0" err="1" smtClean="0"/>
              <a:t>Prisma</a:t>
            </a:r>
            <a:r>
              <a:rPr lang="en-US" sz="1600" dirty="0" smtClean="0"/>
              <a:t> 35 5 N </a:t>
            </a:r>
          </a:p>
          <a:p>
            <a:r>
              <a:rPr lang="en-US" sz="1600" dirty="0" smtClean="0"/>
              <a:t>Max Q – 9 </a:t>
            </a:r>
            <a:r>
              <a:rPr lang="ru-RU" sz="1600" dirty="0" smtClean="0"/>
              <a:t>м</a:t>
            </a:r>
            <a:r>
              <a:rPr lang="ru-RU" sz="1600" baseline="30000" dirty="0" smtClean="0"/>
              <a:t>3</a:t>
            </a:r>
            <a:r>
              <a:rPr lang="ru-RU" sz="1600" dirty="0" smtClean="0"/>
              <a:t>/час</a:t>
            </a:r>
          </a:p>
          <a:p>
            <a:r>
              <a:rPr lang="en-US" sz="1600" dirty="0" smtClean="0"/>
              <a:t>Max H – 68 </a:t>
            </a:r>
            <a:r>
              <a:rPr lang="ru-RU" sz="1600" dirty="0" smtClean="0"/>
              <a:t>м</a:t>
            </a:r>
            <a:endParaRPr lang="ru-RU" sz="1600" dirty="0"/>
          </a:p>
          <a:p>
            <a:r>
              <a:rPr lang="ru-RU" sz="1600" dirty="0" smtClean="0"/>
              <a:t>Цена </a:t>
            </a:r>
            <a:r>
              <a:rPr lang="en-US" sz="1600" dirty="0" smtClean="0"/>
              <a:t>21 600</a:t>
            </a:r>
            <a:r>
              <a:rPr lang="ru-RU" sz="1600" dirty="0" smtClean="0"/>
              <a:t> рублей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4452" y="4887912"/>
            <a:ext cx="2855392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 smtClean="0"/>
              <a:t>Насос</a:t>
            </a:r>
            <a:r>
              <a:rPr lang="en-US" sz="1600" dirty="0" smtClean="0"/>
              <a:t> </a:t>
            </a:r>
            <a:r>
              <a:rPr lang="en-US" sz="1600" dirty="0" err="1" smtClean="0"/>
              <a:t>Pedrollo</a:t>
            </a:r>
            <a:r>
              <a:rPr lang="en-US" sz="1600" dirty="0" smtClean="0"/>
              <a:t> </a:t>
            </a:r>
            <a:r>
              <a:rPr lang="en-US" sz="1600" dirty="0" err="1" smtClean="0"/>
              <a:t>Plurijet</a:t>
            </a:r>
            <a:r>
              <a:rPr lang="en-US" sz="1600" dirty="0" smtClean="0"/>
              <a:t> 4/130</a:t>
            </a:r>
          </a:p>
          <a:p>
            <a:r>
              <a:rPr lang="en-US" sz="1600" dirty="0" smtClean="0"/>
              <a:t>Max Q – </a:t>
            </a:r>
            <a:r>
              <a:rPr lang="ru-RU" sz="1600" dirty="0" smtClean="0"/>
              <a:t>7,8</a:t>
            </a:r>
            <a:r>
              <a:rPr lang="en-US" sz="1600" dirty="0" smtClean="0"/>
              <a:t> </a:t>
            </a:r>
            <a:r>
              <a:rPr lang="ru-RU" sz="1600" dirty="0" smtClean="0"/>
              <a:t>м</a:t>
            </a:r>
            <a:r>
              <a:rPr lang="ru-RU" sz="1600" baseline="30000" dirty="0" smtClean="0"/>
              <a:t>3</a:t>
            </a:r>
            <a:r>
              <a:rPr lang="ru-RU" sz="1600" dirty="0" smtClean="0"/>
              <a:t>/час</a:t>
            </a:r>
          </a:p>
          <a:p>
            <a:r>
              <a:rPr lang="en-US" sz="1600" dirty="0" smtClean="0"/>
              <a:t>Max H – </a:t>
            </a:r>
            <a:r>
              <a:rPr lang="ru-RU" sz="1600" dirty="0" smtClean="0"/>
              <a:t>65</a:t>
            </a:r>
            <a:r>
              <a:rPr lang="en-US" sz="1600" dirty="0" smtClean="0"/>
              <a:t> </a:t>
            </a:r>
            <a:r>
              <a:rPr lang="ru-RU" sz="1600" dirty="0" smtClean="0"/>
              <a:t>м</a:t>
            </a:r>
            <a:endParaRPr lang="ru-RU" sz="1600" dirty="0"/>
          </a:p>
          <a:p>
            <a:r>
              <a:rPr lang="ru-RU" sz="1600" dirty="0" smtClean="0"/>
              <a:t>Цена </a:t>
            </a:r>
            <a:r>
              <a:rPr lang="en-US" sz="1600" dirty="0" smtClean="0"/>
              <a:t>23 300</a:t>
            </a:r>
            <a:r>
              <a:rPr lang="ru-RU" sz="1600" dirty="0" smtClean="0"/>
              <a:t> рублей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3636" y="4895056"/>
            <a:ext cx="2855392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 smtClean="0"/>
              <a:t>Насос</a:t>
            </a:r>
            <a:r>
              <a:rPr lang="en-US" sz="1600" dirty="0" smtClean="0"/>
              <a:t> </a:t>
            </a:r>
            <a:r>
              <a:rPr lang="en-US" sz="1600" dirty="0" err="1" smtClean="0"/>
              <a:t>Grundfos</a:t>
            </a:r>
            <a:r>
              <a:rPr lang="en-US" sz="1600" dirty="0" smtClean="0"/>
              <a:t> CM 5-7 </a:t>
            </a:r>
          </a:p>
          <a:p>
            <a:r>
              <a:rPr lang="en-US" sz="1600" dirty="0" smtClean="0"/>
              <a:t>Max Q – 6,5 </a:t>
            </a:r>
            <a:r>
              <a:rPr lang="ru-RU" sz="1600" dirty="0" smtClean="0"/>
              <a:t>м</a:t>
            </a:r>
            <a:r>
              <a:rPr lang="ru-RU" sz="1600" baseline="30000" dirty="0" smtClean="0"/>
              <a:t>3</a:t>
            </a:r>
            <a:r>
              <a:rPr lang="ru-RU" sz="1600" dirty="0" smtClean="0"/>
              <a:t>/час</a:t>
            </a:r>
          </a:p>
          <a:p>
            <a:r>
              <a:rPr lang="en-US" sz="1600" dirty="0" smtClean="0"/>
              <a:t>Max H – 65 </a:t>
            </a:r>
            <a:r>
              <a:rPr lang="ru-RU" sz="1600" dirty="0" smtClean="0"/>
              <a:t>м</a:t>
            </a:r>
            <a:endParaRPr lang="ru-RU" sz="1600" dirty="0"/>
          </a:p>
          <a:p>
            <a:r>
              <a:rPr lang="ru-RU" sz="1600" dirty="0" smtClean="0"/>
              <a:t>Цена </a:t>
            </a:r>
            <a:r>
              <a:rPr lang="en-US" sz="1600" dirty="0" smtClean="0"/>
              <a:t>23 320</a:t>
            </a:r>
            <a:r>
              <a:rPr lang="ru-RU" sz="1600" dirty="0" smtClean="0"/>
              <a:t> рублей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6112048"/>
            <a:ext cx="8964488" cy="612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 smtClean="0"/>
              <a:t>ALTERA 5/6 </a:t>
            </a:r>
            <a:r>
              <a:rPr lang="ru-RU" sz="1600" b="1" dirty="0"/>
              <a:t>и</a:t>
            </a:r>
            <a:r>
              <a:rPr lang="ru-RU" sz="1600" b="1" dirty="0" smtClean="0"/>
              <a:t>меет самую низкую цену из всех приближенных аналогов известных брендов!!!</a:t>
            </a:r>
          </a:p>
          <a:p>
            <a:r>
              <a:rPr lang="ru-RU" sz="1600" b="1" dirty="0" smtClean="0"/>
              <a:t>А аналоги были взяты с характеристиками ниже </a:t>
            </a:r>
            <a:r>
              <a:rPr lang="en-US" sz="1600" b="1" dirty="0" smtClean="0"/>
              <a:t>VMEH 5/6</a:t>
            </a:r>
            <a:r>
              <a:rPr lang="ru-RU" sz="1600" b="1" dirty="0"/>
              <a:t> </a:t>
            </a:r>
            <a:r>
              <a:rPr lang="ru-RU" sz="1600" b="1" dirty="0" smtClean="0"/>
              <a:t>и не все имеют такие рабочие колеса</a:t>
            </a:r>
            <a:endParaRPr lang="en-US" sz="16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6260388"/>
              </p:ext>
            </p:extLst>
          </p:nvPr>
        </p:nvGraphicFramePr>
        <p:xfrm>
          <a:off x="183569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Автоматические насосные станции на основе насосов </a:t>
            </a:r>
            <a:r>
              <a:rPr lang="en-US" dirty="0" err="1" smtClean="0"/>
              <a:t>VMtec</a:t>
            </a:r>
            <a:r>
              <a:rPr lang="en-US" dirty="0" smtClean="0"/>
              <a:t> ALTERA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ifrf\Downloads\IMG_03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79" y="4509119"/>
            <a:ext cx="1512168" cy="110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ALTERA </a:t>
            </a:r>
            <a:r>
              <a:rPr lang="ru-RU" dirty="0"/>
              <a:t>+</a:t>
            </a:r>
            <a:r>
              <a:rPr lang="ru-RU" dirty="0" smtClean="0"/>
              <a:t> блок автоматики с частотным преобразователем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1"/>
            <a:ext cx="4309864" cy="372745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Двигатели с защитой </a:t>
            </a:r>
            <a:r>
              <a:rPr lang="en-US" sz="2400" dirty="0" smtClean="0"/>
              <a:t>IP 55</a:t>
            </a:r>
            <a:endParaRPr lang="ru-RU" sz="2400" dirty="0"/>
          </a:p>
          <a:p>
            <a:r>
              <a:rPr lang="ru-RU" sz="2400" dirty="0" smtClean="0"/>
              <a:t>До 35 пусков в час</a:t>
            </a:r>
            <a:endParaRPr lang="ru-RU" sz="2400" dirty="0"/>
          </a:p>
          <a:p>
            <a:r>
              <a:rPr lang="ru-RU" sz="2400" dirty="0" smtClean="0"/>
              <a:t>Отлаженная работа с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частотным регулятором</a:t>
            </a:r>
            <a:endParaRPr lang="ru-RU" sz="2400" dirty="0"/>
          </a:p>
          <a:p>
            <a:r>
              <a:rPr lang="ru-RU" sz="2400" dirty="0" err="1" smtClean="0"/>
              <a:t>Малошумность</a:t>
            </a:r>
            <a:endParaRPr lang="ru-RU" sz="2400" dirty="0" smtClean="0"/>
          </a:p>
          <a:p>
            <a:r>
              <a:rPr lang="ru-RU" sz="2400" dirty="0" smtClean="0"/>
              <a:t>Высокий КПД</a:t>
            </a:r>
          </a:p>
          <a:p>
            <a:r>
              <a:rPr lang="ru-RU" sz="2400" dirty="0" smtClean="0"/>
              <a:t>Возможность монтажа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с любыми блоками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автоматики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2050" name="Picture 2" descr="C:\Users\mifrf\Downloads\image0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4963"/>
            <a:ext cx="3595687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755576" y="5733256"/>
            <a:ext cx="8208912" cy="840259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 При </a:t>
            </a:r>
            <a:r>
              <a:rPr lang="ru-RU" sz="2400" dirty="0"/>
              <a:t>изготовлении рабочих колес центробежных насосов ALTERA применяется лазерная сварка, поэтому они имеют минимальную сварочную деформацию, малую ширину шва и большую механическую прочность.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2052" name="Picture 4" descr="C:\Users\mifrf\Downloads\quality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935485" cy="11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0231" y="348070"/>
            <a:ext cx="2304257" cy="30089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normAutofit fontScale="62500" lnSpcReduction="20000"/>
          </a:bodyPr>
          <a:lstStyle/>
          <a:p>
            <a:r>
              <a:rPr lang="ru-RU" sz="4600" dirty="0" smtClean="0"/>
              <a:t>Автоматическая насосная станция на основе </a:t>
            </a:r>
            <a:r>
              <a:rPr lang="en-US" sz="4600" dirty="0" smtClean="0"/>
              <a:t>ALTERA</a:t>
            </a:r>
            <a:r>
              <a:rPr lang="ru-RU" sz="4600" dirty="0" smtClean="0"/>
              <a:t> с частотным преобразователем</a:t>
            </a:r>
            <a:endParaRPr lang="ru-RU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8045438" y="-1441700"/>
            <a:ext cx="2895600" cy="686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085184"/>
            <a:ext cx="9144000" cy="2115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err="1" smtClean="0"/>
              <a:t>Бустерные</a:t>
            </a:r>
            <a:r>
              <a:rPr lang="ru-RU" sz="2400" b="1" dirty="0" smtClean="0"/>
              <a:t> станции </a:t>
            </a:r>
            <a:r>
              <a:rPr lang="en-US" sz="2400" b="1" dirty="0" err="1" smtClean="0"/>
              <a:t>VMTec</a:t>
            </a:r>
            <a:r>
              <a:rPr lang="en-US" sz="2400" b="1" dirty="0" smtClean="0"/>
              <a:t> </a:t>
            </a:r>
            <a:r>
              <a:rPr lang="ru-RU" sz="2400" b="1" dirty="0" smtClean="0"/>
              <a:t>это, несомненно, самое выгодное решение. Качественное оборудование имеет приемлемую цену, обусловленную отсутствием затрат на торговые издержки и рекламу!!!</a:t>
            </a:r>
            <a:endParaRPr lang="ru-RU" sz="2400" b="1" dirty="0"/>
          </a:p>
        </p:txBody>
      </p:sp>
      <p:pic>
        <p:nvPicPr>
          <p:cNvPr id="2" name="Picture 2" descr="Y:\инфа\фото бустера\IMG_03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336704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040" y="1196752"/>
            <a:ext cx="3892609" cy="1606347"/>
          </a:xfrm>
        </p:spPr>
        <p:txBody>
          <a:bodyPr anchor="t">
            <a:normAutofit/>
          </a:bodyPr>
          <a:lstStyle/>
          <a:p>
            <a:r>
              <a:rPr lang="ru-RU" sz="2400" dirty="0" err="1" smtClean="0"/>
              <a:t>Бустерная</a:t>
            </a:r>
            <a:r>
              <a:rPr lang="ru-RU" sz="2400" dirty="0" smtClean="0"/>
              <a:t> станция </a:t>
            </a:r>
            <a:br>
              <a:rPr lang="ru-RU" sz="2400" dirty="0" smtClean="0"/>
            </a:br>
            <a:r>
              <a:rPr lang="ru-RU" sz="2400" dirty="0" smtClean="0"/>
              <a:t>с частотным управлением</a:t>
            </a:r>
            <a:br>
              <a:rPr lang="ru-RU" sz="2400" dirty="0" smtClean="0"/>
            </a:br>
            <a:r>
              <a:rPr lang="ru-RU" sz="2400" dirty="0" smtClean="0"/>
              <a:t>и возможностью каскадной</a:t>
            </a:r>
            <a:br>
              <a:rPr lang="ru-RU" sz="2400" dirty="0" smtClean="0"/>
            </a:br>
            <a:r>
              <a:rPr lang="ru-RU" sz="2400" dirty="0" smtClean="0"/>
              <a:t>работы</a:t>
            </a:r>
            <a:endParaRPr lang="ru-RU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51391" y="3086535"/>
            <a:ext cx="3892609" cy="29301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Быстрое изготовление под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конкретный объект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Низкая стоимость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Немецкое качество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Доставка во все регионы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России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3075" name="Picture 3" descr="C:\Users\mifrf\Downloads\piktogramme_150_dpi_icon-ip55-wolk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68" y="5266599"/>
            <a:ext cx="1500187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:\инфа\фото бустера\IMG_03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4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frf\Downloads\367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87" y="548680"/>
            <a:ext cx="1447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ALTERA </a:t>
            </a:r>
            <a:r>
              <a:rPr lang="ru-RU" sz="3200" dirty="0" smtClean="0"/>
              <a:t>для систем автоматического полива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20486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Для специалистов </a:t>
            </a:r>
            <a:r>
              <a:rPr lang="ru-RU" dirty="0" smtClean="0"/>
              <a:t>профессионально занимающихся </a:t>
            </a:r>
            <a:r>
              <a:rPr lang="ru-RU" dirty="0"/>
              <a:t>ирригацией (автоматический полив) специально сконструированы модели ALTERA способные орошать зеленые насаждения с  разной мощностью напора, производительностью и частотой. Можно применять с роторными, веерными, импульсными спринклерами, </a:t>
            </a:r>
            <a:r>
              <a:rPr lang="ru-RU" dirty="0" err="1"/>
              <a:t>баблерами</a:t>
            </a:r>
            <a:r>
              <a:rPr lang="ru-RU" dirty="0"/>
              <a:t> ,контроллерами и </a:t>
            </a:r>
            <a:r>
              <a:rPr lang="ru-RU" dirty="0" smtClean="0"/>
              <a:t>датчиками погоды.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Модельный ряд </a:t>
            </a:r>
            <a:r>
              <a:rPr lang="en-US" dirty="0" err="1" smtClean="0">
                <a:solidFill>
                  <a:srgbClr val="0070C0"/>
                </a:solidFill>
              </a:rPr>
              <a:t>VMTec</a:t>
            </a:r>
            <a:r>
              <a:rPr lang="en-US" dirty="0" smtClean="0">
                <a:solidFill>
                  <a:srgbClr val="0070C0"/>
                </a:solidFill>
              </a:rPr>
              <a:t> ALTERA </a:t>
            </a:r>
            <a:r>
              <a:rPr lang="ru-RU" dirty="0" smtClean="0">
                <a:solidFill>
                  <a:srgbClr val="0070C0"/>
                </a:solidFill>
              </a:rPr>
              <a:t>охватывает огромное рабочее поле, что является  большим преимуществом при расчете конкретного объекта!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8" name="Picture 4" descr="C:\Users\mifrf\Downloads\e5461ceec491da1afdee26f9095680b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58532"/>
            <a:ext cx="4680552" cy="30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ifrf\Downloads\irrigation_system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36" y="4124316"/>
            <a:ext cx="3665614" cy="273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948</Words>
  <Application>Microsoft Office PowerPoint</Application>
  <PresentationFormat>Экран (4:3)</PresentationFormat>
  <Paragraphs>123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Обучение</vt:lpstr>
      <vt:lpstr>Информация для специалистов по расчету и монтажу оборудования </vt:lpstr>
      <vt:lpstr>Презентация PowerPoint</vt:lpstr>
      <vt:lpstr>Преимущества ALTERA</vt:lpstr>
      <vt:lpstr>Презентация PowerPoint</vt:lpstr>
      <vt:lpstr>Автоматические насосные станции на основе насосов VMtec ALTERA</vt:lpstr>
      <vt:lpstr>ALTERA + блок автоматики с частотным преобразователем</vt:lpstr>
      <vt:lpstr>Презентация PowerPoint</vt:lpstr>
      <vt:lpstr>Бустерная станция  с частотным управлением и возможностью каскадной работы</vt:lpstr>
      <vt:lpstr>ALTERA для систем автоматического полива</vt:lpstr>
      <vt:lpstr>VMTec ALTERA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2013-11-19T07:09:21Z</dcterms:created>
  <dcterms:modified xsi:type="dcterms:W3CDTF">2013-12-17T05:46:05Z</dcterms:modified>
</cp:coreProperties>
</file>